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5"/>
    <p:sldMasterId id="2147483690" r:id="rId6"/>
    <p:sldMasterId id="2147483669" r:id="rId7"/>
    <p:sldMasterId id="2147483739" r:id="rId8"/>
    <p:sldMasterId id="2147483655" r:id="rId9"/>
    <p:sldMasterId id="2147483661" r:id="rId10"/>
  </p:sldMasterIdLst>
  <p:notesMasterIdLst>
    <p:notesMasterId r:id="rId25"/>
  </p:notesMasterIdLst>
  <p:handoutMasterIdLst>
    <p:handoutMasterId r:id="rId26"/>
  </p:handoutMasterIdLst>
  <p:sldIdLst>
    <p:sldId id="315" r:id="rId11"/>
    <p:sldId id="307" r:id="rId12"/>
    <p:sldId id="310" r:id="rId13"/>
    <p:sldId id="285" r:id="rId14"/>
    <p:sldId id="309" r:id="rId15"/>
    <p:sldId id="313" r:id="rId16"/>
    <p:sldId id="314" r:id="rId17"/>
    <p:sldId id="311" r:id="rId18"/>
    <p:sldId id="312" r:id="rId19"/>
    <p:sldId id="317" r:id="rId20"/>
    <p:sldId id="318" r:id="rId21"/>
    <p:sldId id="319" r:id="rId22"/>
    <p:sldId id="320" r:id="rId23"/>
    <p:sldId id="28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39" autoAdjust="0"/>
    <p:restoredTop sz="94687" autoAdjust="0"/>
  </p:normalViewPr>
  <p:slideViewPr>
    <p:cSldViewPr snapToGrid="0" snapToObjects="1">
      <p:cViewPr>
        <p:scale>
          <a:sx n="74" d="100"/>
          <a:sy n="74" d="100"/>
        </p:scale>
        <p:origin x="-756" y="-6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102" d="100"/>
          <a:sy n="102" d="100"/>
        </p:scale>
        <p:origin x="-355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6.xml"/><Relationship Id="rId19" Type="http://schemas.openxmlformats.org/officeDocument/2006/relationships/slide" Target="slides/slide9.xml"/><Relationship Id="rId30" Type="http://schemas.openxmlformats.org/officeDocument/2006/relationships/tableStyles" Target="tableStyles.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3DD02A-261E-4336-8B03-62E6A629BD80}" type="datetimeFigureOut">
              <a:rPr lang="en-GB" smtClean="0"/>
              <a:t>16/09/2019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8CB9D7-6B63-4849-90F7-A261B6D4A130}" type="slidenum">
              <a:rPr lang="en-GB" smtClean="0"/>
              <a:t>‹#›</a:t>
            </a:fld>
            <a:endParaRPr lang="en-GB"/>
          </a:p>
        </p:txBody>
      </p:sp>
    </p:spTree>
    <p:extLst>
      <p:ext uri="{BB962C8B-B14F-4D97-AF65-F5344CB8AC3E}">
        <p14:creationId xmlns:p14="http://schemas.microsoft.com/office/powerpoint/2010/main" val="507089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8AA831-DE3D-AF45-BC01-F95AB52EE507}" type="datetimeFigureOut">
              <a:rPr lang="en-US" smtClean="0"/>
              <a:t>9/16/2019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745234-1F70-5D40-A3AB-70362E68BCFD}" type="slidenum">
              <a:rPr lang="en-US" smtClean="0"/>
              <a:t>‹#›</a:t>
            </a:fld>
            <a:endParaRPr lang="en-US"/>
          </a:p>
        </p:txBody>
      </p:sp>
    </p:spTree>
    <p:extLst>
      <p:ext uri="{BB962C8B-B14F-4D97-AF65-F5344CB8AC3E}">
        <p14:creationId xmlns:p14="http://schemas.microsoft.com/office/powerpoint/2010/main" val="236337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rgbClr val="0069AA"/>
              </a:buClr>
              <a:buSzPct val="120000"/>
            </a:pPr>
            <a:r>
              <a:rPr lang="en-GB" sz="2200" dirty="0"/>
              <a:t>Automated Monitoring and Alert Systems</a:t>
            </a:r>
          </a:p>
          <a:p>
            <a:pPr lvl="1">
              <a:buClr>
                <a:srgbClr val="0069AA"/>
              </a:buClr>
              <a:buSzPct val="120000"/>
            </a:pPr>
            <a:r>
              <a:rPr lang="en-GB" sz="1900" dirty="0"/>
              <a:t>Integrate and correlate data from a wide range of systems</a:t>
            </a:r>
          </a:p>
          <a:p>
            <a:pPr lvl="1">
              <a:buClr>
                <a:srgbClr val="0069AA"/>
              </a:buClr>
              <a:buSzPct val="120000"/>
            </a:pPr>
            <a:r>
              <a:rPr lang="en-GB" sz="1900" dirty="0"/>
              <a:t>Alerts need to be based on information, not data. </a:t>
            </a:r>
          </a:p>
          <a:p>
            <a:pPr lvl="1">
              <a:buClr>
                <a:srgbClr val="0069AA"/>
              </a:buClr>
              <a:buSzPct val="120000"/>
            </a:pPr>
            <a:endParaRPr lang="en-GB" sz="1900" dirty="0"/>
          </a:p>
          <a:p>
            <a:pPr>
              <a:buClr>
                <a:srgbClr val="0069AA"/>
              </a:buClr>
              <a:buSzPct val="120000"/>
            </a:pPr>
            <a:r>
              <a:rPr lang="en-GB" sz="2200" dirty="0"/>
              <a:t>Promotion of Automation Decision Points</a:t>
            </a:r>
          </a:p>
          <a:p>
            <a:pPr lvl="1">
              <a:buClr>
                <a:srgbClr val="0069AA"/>
              </a:buClr>
              <a:buSzPct val="120000"/>
            </a:pPr>
            <a:r>
              <a:rPr lang="en-GB" sz="1900" dirty="0"/>
              <a:t>Procedures often contains points that require operator input</a:t>
            </a:r>
          </a:p>
          <a:p>
            <a:pPr lvl="1">
              <a:buClr>
                <a:srgbClr val="0069AA"/>
              </a:buClr>
              <a:buSzPct val="120000"/>
            </a:pPr>
            <a:r>
              <a:rPr lang="en-GB" sz="1900" dirty="0"/>
              <a:t>We are moving these up the automation chain</a:t>
            </a:r>
          </a:p>
          <a:p>
            <a:pPr lvl="1">
              <a:buClr>
                <a:srgbClr val="0069AA"/>
              </a:buClr>
              <a:buSzPct val="120000"/>
            </a:pPr>
            <a:endParaRPr lang="en-GB" sz="1900" dirty="0"/>
          </a:p>
          <a:p>
            <a:pPr lvl="0">
              <a:spcBef>
                <a:spcPts val="1800"/>
              </a:spcBef>
              <a:buClr>
                <a:srgbClr val="0069AA"/>
              </a:buClr>
              <a:buSzPct val="120000"/>
            </a:pPr>
            <a:r>
              <a:rPr lang="en-GB" sz="2200" dirty="0"/>
              <a:t>Automated Reporting and Trending</a:t>
            </a:r>
          </a:p>
          <a:p>
            <a:pPr lvl="1">
              <a:buClr>
                <a:srgbClr val="0069AA"/>
              </a:buClr>
              <a:buSzPct val="120000"/>
            </a:pPr>
            <a:r>
              <a:rPr lang="en-GB" sz="1900" dirty="0"/>
              <a:t>Automated extraction and presentation of data</a:t>
            </a:r>
          </a:p>
          <a:p>
            <a:pPr lvl="1">
              <a:buClr>
                <a:srgbClr val="0069AA"/>
              </a:buClr>
              <a:buSzPct val="120000"/>
            </a:pPr>
            <a:endParaRPr lang="en-GB" sz="1900" dirty="0"/>
          </a:p>
          <a:p>
            <a:pPr lvl="0">
              <a:spcBef>
                <a:spcPts val="1800"/>
              </a:spcBef>
              <a:buClr>
                <a:srgbClr val="0069AA"/>
              </a:buClr>
              <a:buSzPct val="120000"/>
            </a:pPr>
            <a:r>
              <a:rPr lang="en-GB" sz="2200" dirty="0"/>
              <a:t>Automated Testing</a:t>
            </a:r>
          </a:p>
          <a:p>
            <a:pPr lvl="1">
              <a:buClr>
                <a:srgbClr val="0069AA"/>
              </a:buClr>
              <a:buSzPct val="120000"/>
            </a:pPr>
            <a:r>
              <a:rPr lang="en-GB" sz="1900" dirty="0"/>
              <a:t>Automated non regression testing of software releases.</a:t>
            </a:r>
          </a:p>
          <a:p>
            <a:pPr lvl="1">
              <a:buClr>
                <a:srgbClr val="0069AA"/>
              </a:buClr>
              <a:buSzPct val="120000"/>
            </a:pPr>
            <a:r>
              <a:rPr lang="en-GB" sz="1900" dirty="0"/>
              <a:t>Automated procedure translation, static and dynamic validation</a:t>
            </a:r>
          </a:p>
          <a:p>
            <a:pPr lvl="1">
              <a:buClr>
                <a:srgbClr val="0069AA"/>
              </a:buClr>
              <a:buSzPct val="120000"/>
            </a:pPr>
            <a:r>
              <a:rPr lang="en-GB" sz="1900" dirty="0"/>
              <a:t>Automated GUI testing </a:t>
            </a:r>
          </a:p>
          <a:p>
            <a:endParaRPr lang="en-GB" dirty="0"/>
          </a:p>
        </p:txBody>
      </p:sp>
      <p:sp>
        <p:nvSpPr>
          <p:cNvPr id="4" name="Slide Number Placeholder 3"/>
          <p:cNvSpPr>
            <a:spLocks noGrp="1"/>
          </p:cNvSpPr>
          <p:nvPr>
            <p:ph type="sldNum" sz="quarter" idx="10"/>
          </p:nvPr>
        </p:nvSpPr>
        <p:spPr/>
        <p:txBody>
          <a:bodyPr/>
          <a:lstStyle/>
          <a:p>
            <a:fld id="{9BB02916-9FD2-40B6-AB4C-1FC136412B00}" type="slidenum">
              <a:rPr lang="en-GB" smtClean="0"/>
              <a:t>10</a:t>
            </a:fld>
            <a:endParaRPr lang="en-GB"/>
          </a:p>
        </p:txBody>
      </p:sp>
    </p:spTree>
    <p:extLst>
      <p:ext uri="{BB962C8B-B14F-4D97-AF65-F5344CB8AC3E}">
        <p14:creationId xmlns:p14="http://schemas.microsoft.com/office/powerpoint/2010/main" val="35155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rgbClr val="0069AA"/>
              </a:buClr>
              <a:buSzPct val="120000"/>
            </a:pPr>
            <a:r>
              <a:rPr lang="en-GB" sz="2200" dirty="0"/>
              <a:t>Automated Monitoring and Alert Systems</a:t>
            </a:r>
          </a:p>
          <a:p>
            <a:pPr lvl="1">
              <a:buClr>
                <a:srgbClr val="0069AA"/>
              </a:buClr>
              <a:buSzPct val="120000"/>
            </a:pPr>
            <a:r>
              <a:rPr lang="en-GB" sz="1900" dirty="0"/>
              <a:t>Integrate and correlate data from a wide range of systems</a:t>
            </a:r>
          </a:p>
          <a:p>
            <a:pPr lvl="1">
              <a:buClr>
                <a:srgbClr val="0069AA"/>
              </a:buClr>
              <a:buSzPct val="120000"/>
            </a:pPr>
            <a:r>
              <a:rPr lang="en-GB" sz="1900" dirty="0"/>
              <a:t>Alerts need to be based on information, not data. </a:t>
            </a:r>
          </a:p>
          <a:p>
            <a:pPr lvl="1">
              <a:buClr>
                <a:srgbClr val="0069AA"/>
              </a:buClr>
              <a:buSzPct val="120000"/>
            </a:pPr>
            <a:endParaRPr lang="en-GB" sz="1900" dirty="0"/>
          </a:p>
          <a:p>
            <a:pPr>
              <a:buClr>
                <a:srgbClr val="0069AA"/>
              </a:buClr>
              <a:buSzPct val="120000"/>
            </a:pPr>
            <a:r>
              <a:rPr lang="en-GB" sz="2200" dirty="0"/>
              <a:t>Promotion of Automation Decision Points</a:t>
            </a:r>
          </a:p>
          <a:p>
            <a:pPr lvl="1">
              <a:buClr>
                <a:srgbClr val="0069AA"/>
              </a:buClr>
              <a:buSzPct val="120000"/>
            </a:pPr>
            <a:r>
              <a:rPr lang="en-GB" sz="1900" dirty="0"/>
              <a:t>Procedures often contains points that require operator input</a:t>
            </a:r>
          </a:p>
          <a:p>
            <a:pPr lvl="1">
              <a:buClr>
                <a:srgbClr val="0069AA"/>
              </a:buClr>
              <a:buSzPct val="120000"/>
            </a:pPr>
            <a:r>
              <a:rPr lang="en-GB" sz="1900" dirty="0"/>
              <a:t>We are moving these up the automation chain</a:t>
            </a:r>
          </a:p>
          <a:p>
            <a:pPr lvl="1">
              <a:buClr>
                <a:srgbClr val="0069AA"/>
              </a:buClr>
              <a:buSzPct val="120000"/>
            </a:pPr>
            <a:endParaRPr lang="en-GB" sz="1900" dirty="0"/>
          </a:p>
          <a:p>
            <a:pPr lvl="0">
              <a:spcBef>
                <a:spcPts val="1800"/>
              </a:spcBef>
              <a:buClr>
                <a:srgbClr val="0069AA"/>
              </a:buClr>
              <a:buSzPct val="120000"/>
            </a:pPr>
            <a:r>
              <a:rPr lang="en-GB" sz="2200" dirty="0"/>
              <a:t>Automated Reporting and Trending</a:t>
            </a:r>
          </a:p>
          <a:p>
            <a:pPr lvl="1">
              <a:buClr>
                <a:srgbClr val="0069AA"/>
              </a:buClr>
              <a:buSzPct val="120000"/>
            </a:pPr>
            <a:r>
              <a:rPr lang="en-GB" sz="1900" dirty="0"/>
              <a:t>Automated extraction and presentation of data</a:t>
            </a:r>
          </a:p>
          <a:p>
            <a:pPr lvl="1">
              <a:buClr>
                <a:srgbClr val="0069AA"/>
              </a:buClr>
              <a:buSzPct val="120000"/>
            </a:pPr>
            <a:endParaRPr lang="en-GB" sz="1900" dirty="0"/>
          </a:p>
          <a:p>
            <a:pPr lvl="0">
              <a:spcBef>
                <a:spcPts val="1800"/>
              </a:spcBef>
              <a:buClr>
                <a:srgbClr val="0069AA"/>
              </a:buClr>
              <a:buSzPct val="120000"/>
            </a:pPr>
            <a:r>
              <a:rPr lang="en-GB" sz="2200" dirty="0"/>
              <a:t>Automated Testing</a:t>
            </a:r>
          </a:p>
          <a:p>
            <a:pPr lvl="1">
              <a:buClr>
                <a:srgbClr val="0069AA"/>
              </a:buClr>
              <a:buSzPct val="120000"/>
            </a:pPr>
            <a:r>
              <a:rPr lang="en-GB" sz="1900" dirty="0"/>
              <a:t>Automated non regression testing of software releases.</a:t>
            </a:r>
          </a:p>
          <a:p>
            <a:pPr lvl="1">
              <a:buClr>
                <a:srgbClr val="0069AA"/>
              </a:buClr>
              <a:buSzPct val="120000"/>
            </a:pPr>
            <a:r>
              <a:rPr lang="en-GB" sz="1900" dirty="0"/>
              <a:t>Automated procedure translation, static and dynamic validation</a:t>
            </a:r>
          </a:p>
          <a:p>
            <a:pPr lvl="1">
              <a:buClr>
                <a:srgbClr val="0069AA"/>
              </a:buClr>
              <a:buSzPct val="120000"/>
            </a:pPr>
            <a:r>
              <a:rPr lang="en-GB" sz="1900" dirty="0"/>
              <a:t>Automated GUI testing </a:t>
            </a:r>
          </a:p>
          <a:p>
            <a:endParaRPr lang="en-GB" dirty="0"/>
          </a:p>
        </p:txBody>
      </p:sp>
      <p:sp>
        <p:nvSpPr>
          <p:cNvPr id="4" name="Slide Number Placeholder 3"/>
          <p:cNvSpPr>
            <a:spLocks noGrp="1"/>
          </p:cNvSpPr>
          <p:nvPr>
            <p:ph type="sldNum" sz="quarter" idx="10"/>
          </p:nvPr>
        </p:nvSpPr>
        <p:spPr/>
        <p:txBody>
          <a:bodyPr/>
          <a:lstStyle/>
          <a:p>
            <a:fld id="{9BB02916-9FD2-40B6-AB4C-1FC136412B00}" type="slidenum">
              <a:rPr lang="en-GB" smtClean="0"/>
              <a:t>13</a:t>
            </a:fld>
            <a:endParaRPr lang="en-GB"/>
          </a:p>
        </p:txBody>
      </p:sp>
    </p:spTree>
    <p:extLst>
      <p:ext uri="{BB962C8B-B14F-4D97-AF65-F5344CB8AC3E}">
        <p14:creationId xmlns:p14="http://schemas.microsoft.com/office/powerpoint/2010/main" val="35155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OADBAND">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807100" y="2247324"/>
            <a:ext cx="7320900" cy="3539430"/>
          </a:xfrm>
          <a:prstGeom prst="rect">
            <a:avLst/>
          </a:prstGeom>
          <a:noFill/>
        </p:spPr>
        <p:txBody>
          <a:bodyPr wrap="square" rtlCol="0">
            <a:spAutoFit/>
          </a:bodyPr>
          <a:lstStyle/>
          <a:p>
            <a:r>
              <a:rPr lang="en-GB" sz="1400" dirty="0" smtClean="0">
                <a:solidFill>
                  <a:prstClr val="black"/>
                </a:solidFill>
                <a:latin typeface="Arial" charset="0"/>
                <a:ea typeface="Arial" charset="0"/>
                <a:cs typeface="Arial" charset="0"/>
              </a:rPr>
              <a:t>The world is fraught with digital inequality. The ease with which people can learn and communicate is constrained by the terrain, regulation and poverty of the areas in which they live.</a:t>
            </a:r>
          </a:p>
          <a:p>
            <a:endParaRPr lang="en-GB" sz="1400" dirty="0" smtClean="0">
              <a:solidFill>
                <a:prstClr val="black"/>
              </a:solidFill>
              <a:latin typeface="Arial" charset="0"/>
              <a:ea typeface="Arial" charset="0"/>
              <a:cs typeface="Arial" charset="0"/>
            </a:endParaRPr>
          </a:p>
          <a:p>
            <a:r>
              <a:rPr lang="en-GB" sz="1400" dirty="0" smtClean="0">
                <a:solidFill>
                  <a:prstClr val="black"/>
                </a:solidFill>
                <a:latin typeface="Arial" charset="0"/>
                <a:ea typeface="Arial" charset="0"/>
                <a:cs typeface="Arial" charset="0"/>
              </a:rPr>
              <a:t>Through our broadband services, we’re democratising the freedom to make exciting things</a:t>
            </a:r>
          </a:p>
          <a:p>
            <a:r>
              <a:rPr lang="en-GB" sz="1400" dirty="0">
                <a:solidFill>
                  <a:prstClr val="black"/>
                </a:solidFill>
                <a:latin typeface="Arial" charset="0"/>
                <a:ea typeface="Arial" charset="0"/>
                <a:cs typeface="Arial" charset="0"/>
              </a:rPr>
              <a:t>h</a:t>
            </a:r>
            <a:r>
              <a:rPr lang="en-GB" sz="1400" dirty="0" smtClean="0">
                <a:solidFill>
                  <a:prstClr val="black"/>
                </a:solidFill>
                <a:latin typeface="Arial" charset="0"/>
                <a:ea typeface="Arial" charset="0"/>
                <a:cs typeface="Arial" charset="0"/>
              </a:rPr>
              <a:t>appen by connecting homes, start-ups, SMEs and communities to the wider world.</a:t>
            </a:r>
          </a:p>
          <a:p>
            <a:endParaRPr lang="en-GB" sz="1400" dirty="0" smtClean="0">
              <a:solidFill>
                <a:prstClr val="black"/>
              </a:solidFill>
              <a:latin typeface="Arial" charset="0"/>
              <a:ea typeface="Arial" charset="0"/>
              <a:cs typeface="Arial" charset="0"/>
            </a:endParaRPr>
          </a:p>
          <a:p>
            <a:r>
              <a:rPr lang="en-GB" sz="1400" dirty="0" smtClean="0">
                <a:solidFill>
                  <a:prstClr val="black"/>
                </a:solidFill>
                <a:latin typeface="Arial" charset="0"/>
                <a:ea typeface="Arial" charset="0"/>
                <a:cs typeface="Arial" charset="0"/>
              </a:rPr>
              <a:t>We bring people into the digital era, empowering them to access a wealth of information,</a:t>
            </a:r>
          </a:p>
          <a:p>
            <a:r>
              <a:rPr lang="en-GB" sz="1400" dirty="0">
                <a:solidFill>
                  <a:prstClr val="black"/>
                </a:solidFill>
                <a:latin typeface="Arial" charset="0"/>
                <a:ea typeface="Arial" charset="0"/>
                <a:cs typeface="Arial" charset="0"/>
              </a:rPr>
              <a:t>s</a:t>
            </a:r>
            <a:r>
              <a:rPr lang="en-GB" sz="1400" dirty="0" smtClean="0">
                <a:solidFill>
                  <a:prstClr val="black"/>
                </a:solidFill>
                <a:latin typeface="Arial" charset="0"/>
                <a:ea typeface="Arial" charset="0"/>
                <a:cs typeface="Arial" charset="0"/>
              </a:rPr>
              <a:t>ervices and opportunities only possible through connectivity.</a:t>
            </a:r>
          </a:p>
          <a:p>
            <a:endParaRPr lang="en-GB" sz="1400" dirty="0" smtClean="0">
              <a:solidFill>
                <a:prstClr val="black"/>
              </a:solidFill>
              <a:latin typeface="Arial" charset="0"/>
              <a:ea typeface="Arial" charset="0"/>
              <a:cs typeface="Arial" charset="0"/>
            </a:endParaRPr>
          </a:p>
          <a:p>
            <a:r>
              <a:rPr lang="en-GB" sz="1400" dirty="0" smtClean="0">
                <a:solidFill>
                  <a:prstClr val="black"/>
                </a:solidFill>
                <a:latin typeface="Arial" charset="0"/>
                <a:ea typeface="Arial" charset="0"/>
                <a:cs typeface="Arial" charset="0"/>
              </a:rPr>
              <a:t>Our satellite technology delivers always-on, affordable, fast consumer broadband and our</a:t>
            </a:r>
          </a:p>
          <a:p>
            <a:r>
              <a:rPr lang="en-GB" sz="1400" dirty="0" smtClean="0">
                <a:solidFill>
                  <a:prstClr val="black"/>
                </a:solidFill>
                <a:latin typeface="Arial" charset="0"/>
                <a:ea typeface="Arial" charset="0"/>
                <a:cs typeface="Arial" charset="0"/>
              </a:rPr>
              <a:t>network provides 100% in-country coverage, ensuring no one is beyond reach, no matter</a:t>
            </a:r>
          </a:p>
          <a:p>
            <a:r>
              <a:rPr lang="en-GB" sz="1400" dirty="0" smtClean="0">
                <a:solidFill>
                  <a:prstClr val="black"/>
                </a:solidFill>
                <a:latin typeface="Arial" charset="0"/>
                <a:ea typeface="Arial" charset="0"/>
                <a:cs typeface="Arial" charset="0"/>
              </a:rPr>
              <a:t>how remote they are.</a:t>
            </a:r>
          </a:p>
          <a:p>
            <a:endParaRPr lang="en-GB" sz="1400" dirty="0" smtClean="0">
              <a:solidFill>
                <a:prstClr val="black"/>
              </a:solidFill>
              <a:latin typeface="Arial" charset="0"/>
              <a:ea typeface="Arial" charset="0"/>
              <a:cs typeface="Arial" charset="0"/>
            </a:endParaRPr>
          </a:p>
          <a:p>
            <a:r>
              <a:rPr lang="en-GB" sz="1400" b="1" dirty="0" smtClean="0">
                <a:solidFill>
                  <a:prstClr val="black"/>
                </a:solidFill>
                <a:latin typeface="Arial" charset="0"/>
                <a:ea typeface="Arial" charset="0"/>
                <a:cs typeface="Arial" charset="0"/>
              </a:rPr>
              <a:t>Working with local and international internet service providers, we connect the unconnected.</a:t>
            </a:r>
          </a:p>
        </p:txBody>
      </p:sp>
      <p:sp>
        <p:nvSpPr>
          <p:cNvPr id="3" name="TextBox 2"/>
          <p:cNvSpPr txBox="1"/>
          <p:nvPr userDrawn="1"/>
        </p:nvSpPr>
        <p:spPr>
          <a:xfrm>
            <a:off x="807100" y="405229"/>
            <a:ext cx="4878035" cy="646331"/>
          </a:xfrm>
          <a:prstGeom prst="rect">
            <a:avLst/>
          </a:prstGeom>
          <a:noFill/>
        </p:spPr>
        <p:txBody>
          <a:bodyPr wrap="square" rtlCol="0">
            <a:spAutoFit/>
          </a:bodyPr>
          <a:lstStyle/>
          <a:p>
            <a:r>
              <a:rPr lang="en-GB" sz="3600" b="1" dirty="0" smtClean="0">
                <a:solidFill>
                  <a:prstClr val="black"/>
                </a:solidFill>
                <a:latin typeface="Arial" charset="0"/>
                <a:ea typeface="Arial" charset="0"/>
                <a:cs typeface="Arial" charset="0"/>
              </a:rPr>
              <a:t>BROADBAND</a:t>
            </a:r>
          </a:p>
        </p:txBody>
      </p:sp>
      <p:sp>
        <p:nvSpPr>
          <p:cNvPr id="4" name="TextBox 3"/>
          <p:cNvSpPr txBox="1"/>
          <p:nvPr userDrawn="1"/>
        </p:nvSpPr>
        <p:spPr>
          <a:xfrm>
            <a:off x="807100" y="1377284"/>
            <a:ext cx="7127860" cy="646331"/>
          </a:xfrm>
          <a:prstGeom prst="rect">
            <a:avLst/>
          </a:prstGeom>
          <a:noFill/>
        </p:spPr>
        <p:txBody>
          <a:bodyPr wrap="square" rtlCol="0">
            <a:spAutoFit/>
          </a:bodyPr>
          <a:lstStyle/>
          <a:p>
            <a:r>
              <a:rPr lang="en-GB" b="1" dirty="0" smtClean="0">
                <a:solidFill>
                  <a:prstClr val="black"/>
                </a:solidFill>
                <a:latin typeface="Arial" charset="0"/>
                <a:ea typeface="Arial" charset="0"/>
                <a:cs typeface="Arial" charset="0"/>
              </a:rPr>
              <a:t>WE LIBERATE THE POTENTIAL OF PEOPLE, SMEs, AND COMMUNITIES.</a:t>
            </a:r>
          </a:p>
        </p:txBody>
      </p:sp>
      <p:cxnSp>
        <p:nvCxnSpPr>
          <p:cNvPr id="5" name="Straight Connector 4"/>
          <p:cNvCxnSpPr/>
          <p:nvPr userDrawn="1"/>
        </p:nvCxnSpPr>
        <p:spPr>
          <a:xfrm>
            <a:off x="890838" y="1229821"/>
            <a:ext cx="6942522"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0828" y="0"/>
            <a:ext cx="3661172" cy="6858000"/>
          </a:xfrm>
          <a:prstGeom prst="rect">
            <a:avLst/>
          </a:prstGeom>
        </p:spPr>
      </p:pic>
    </p:spTree>
    <p:extLst>
      <p:ext uri="{BB962C8B-B14F-4D97-AF65-F5344CB8AC3E}">
        <p14:creationId xmlns:p14="http://schemas.microsoft.com/office/powerpoint/2010/main" val="6610313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UR GATEWAYS">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07711" y="0"/>
            <a:ext cx="2884289" cy="6858000"/>
          </a:xfrm>
          <a:prstGeom prst="rect">
            <a:avLst/>
          </a:prstGeom>
        </p:spPr>
      </p:pic>
      <p:sp>
        <p:nvSpPr>
          <p:cNvPr id="2" name="TextBox 1"/>
          <p:cNvSpPr txBox="1"/>
          <p:nvPr userDrawn="1"/>
        </p:nvSpPr>
        <p:spPr>
          <a:xfrm>
            <a:off x="807100" y="1258812"/>
            <a:ext cx="8006366" cy="5262979"/>
          </a:xfrm>
          <a:prstGeom prst="rect">
            <a:avLst/>
          </a:prstGeom>
          <a:noFill/>
        </p:spPr>
        <p:txBody>
          <a:bodyPr wrap="square" rtlCol="0">
            <a:spAutoFit/>
          </a:bodyPr>
          <a:lstStyle/>
          <a:p>
            <a:pPr>
              <a:buClr>
                <a:srgbClr val="45AC34"/>
              </a:buClr>
              <a:buFont typeface="Arial" panose="020B0604020202020204" pitchFamily="34" charset="0"/>
              <a:buNone/>
            </a:pPr>
            <a:r>
              <a:rPr lang="en-GB" sz="1400" dirty="0" smtClean="0">
                <a:solidFill>
                  <a:prstClr val="black"/>
                </a:solidFill>
                <a:latin typeface="Arial" panose="020B0604020202020204" pitchFamily="34" charset="0"/>
                <a:cs typeface="Arial" panose="020B0604020202020204" pitchFamily="34" charset="0"/>
              </a:rPr>
              <a:t>We have dual-redundant Gateway Earth Stations (GES) across Europe, the Middle East and Africa to ensure no single points of failure and a 99.9% uptime service level.</a:t>
            </a:r>
            <a:br>
              <a:rPr lang="en-GB" sz="1400" dirty="0" smtClean="0">
                <a:solidFill>
                  <a:prstClr val="black"/>
                </a:solidFill>
                <a:latin typeface="Arial" panose="020B0604020202020204" pitchFamily="34" charset="0"/>
                <a:cs typeface="Arial" panose="020B0604020202020204" pitchFamily="34" charset="0"/>
              </a:rPr>
            </a:br>
            <a:endParaRPr lang="en-GB" sz="1400" dirty="0" smtClean="0">
              <a:solidFill>
                <a:prstClr val="black"/>
              </a:solidFill>
              <a:latin typeface="Arial" panose="020B0604020202020204" pitchFamily="34" charset="0"/>
              <a:cs typeface="Arial" panose="020B0604020202020204" pitchFamily="34" charset="0"/>
            </a:endParaRPr>
          </a:p>
          <a:p>
            <a:pPr marL="285750" indent="-285750">
              <a:buClr>
                <a:srgbClr val="45AC34"/>
              </a:buClr>
              <a:buFont typeface="Arial" panose="020B0604020202020204" pitchFamily="34" charset="0"/>
              <a:buChar char="•"/>
            </a:pPr>
            <a:r>
              <a:rPr lang="en-GB" sz="1400" dirty="0" smtClean="0">
                <a:solidFill>
                  <a:prstClr val="black"/>
                </a:solidFill>
                <a:latin typeface="Arial" panose="020B0604020202020204" pitchFamily="34" charset="0"/>
                <a:cs typeface="Arial" panose="020B0604020202020204" pitchFamily="34" charset="0"/>
              </a:rPr>
              <a:t>GOONHILLY (UK)</a:t>
            </a:r>
          </a:p>
          <a:p>
            <a:pPr marL="285750" indent="-285750">
              <a:buClr>
                <a:srgbClr val="45AC34"/>
              </a:buClr>
              <a:buFont typeface="Arial" panose="020B0604020202020204" pitchFamily="34" charset="0"/>
              <a:buChar char="•"/>
            </a:pPr>
            <a:r>
              <a:rPr lang="en-GB" sz="1400" dirty="0" smtClean="0">
                <a:solidFill>
                  <a:prstClr val="black"/>
                </a:solidFill>
                <a:latin typeface="Arial" panose="020B0604020202020204" pitchFamily="34" charset="0"/>
                <a:cs typeface="Arial" panose="020B0604020202020204" pitchFamily="34" charset="0"/>
              </a:rPr>
              <a:t>BERLIN AND HAMELIN (GERMANY)</a:t>
            </a:r>
          </a:p>
          <a:p>
            <a:pPr marL="285750" indent="-285750">
              <a:buClr>
                <a:srgbClr val="45AC34"/>
              </a:buClr>
              <a:buFont typeface="Arial" panose="020B0604020202020204" pitchFamily="34" charset="0"/>
              <a:buChar char="•"/>
            </a:pPr>
            <a:r>
              <a:rPr lang="en-GB" sz="1400" dirty="0" smtClean="0">
                <a:solidFill>
                  <a:prstClr val="black"/>
                </a:solidFill>
                <a:latin typeface="Arial" panose="020B0604020202020204" pitchFamily="34" charset="0"/>
                <a:cs typeface="Arial" panose="020B0604020202020204" pitchFamily="34" charset="0"/>
              </a:rPr>
              <a:t>KONYA (TURKEY)</a:t>
            </a:r>
          </a:p>
          <a:p>
            <a:pPr marL="285750" indent="-285750">
              <a:buClr>
                <a:srgbClr val="45AC34"/>
              </a:buClr>
              <a:buFont typeface="Arial" panose="020B0604020202020204" pitchFamily="34" charset="0"/>
              <a:buChar char="•"/>
            </a:pPr>
            <a:r>
              <a:rPr lang="en-GB" sz="1400" dirty="0" smtClean="0">
                <a:solidFill>
                  <a:prstClr val="black"/>
                </a:solidFill>
                <a:latin typeface="Arial" panose="020B0604020202020204" pitchFamily="34" charset="0"/>
                <a:cs typeface="Arial" panose="020B0604020202020204" pitchFamily="34" charset="0"/>
              </a:rPr>
              <a:t>CYPRUS</a:t>
            </a:r>
          </a:p>
          <a:p>
            <a:pPr marL="285750" indent="-285750">
              <a:buClr>
                <a:srgbClr val="45AC34"/>
              </a:buClr>
              <a:buFont typeface="Arial" panose="020B0604020202020204" pitchFamily="34" charset="0"/>
              <a:buChar char="•"/>
            </a:pPr>
            <a:r>
              <a:rPr lang="en-GB" sz="1400" dirty="0" smtClean="0">
                <a:solidFill>
                  <a:prstClr val="black"/>
                </a:solidFill>
                <a:latin typeface="Arial" panose="020B0604020202020204" pitchFamily="34" charset="0"/>
                <a:cs typeface="Arial" panose="020B0604020202020204" pitchFamily="34" charset="0"/>
              </a:rPr>
              <a:t>LAGOS (NIGERIA)</a:t>
            </a:r>
          </a:p>
          <a:p>
            <a:pPr marL="285750" indent="-285750">
              <a:buClr>
                <a:srgbClr val="45AC34"/>
              </a:buClr>
              <a:buFont typeface="Arial" panose="020B0604020202020204" pitchFamily="34" charset="0"/>
              <a:buChar char="•"/>
            </a:pPr>
            <a:r>
              <a:rPr lang="en-GB" sz="1400" dirty="0" smtClean="0">
                <a:solidFill>
                  <a:prstClr val="black"/>
                </a:solidFill>
                <a:latin typeface="Arial" panose="020B0604020202020204" pitchFamily="34" charset="0"/>
                <a:cs typeface="Arial" panose="020B0604020202020204" pitchFamily="34" charset="0"/>
              </a:rPr>
              <a:t>JOHANNESBURG (SOUTH AFRICA)</a:t>
            </a:r>
          </a:p>
          <a:p>
            <a:endParaRPr lang="en-GB" sz="1400" dirty="0" smtClean="0">
              <a:solidFill>
                <a:prstClr val="black"/>
              </a:solidFill>
              <a:latin typeface="Arial" panose="020B0604020202020204" pitchFamily="34" charset="0"/>
              <a:cs typeface="Arial" panose="020B0604020202020204" pitchFamily="34" charset="0"/>
            </a:endParaRPr>
          </a:p>
          <a:p>
            <a:endParaRPr lang="en-GB" sz="1400" dirty="0" smtClean="0">
              <a:solidFill>
                <a:prstClr val="black"/>
              </a:solidFill>
              <a:latin typeface="Arial" panose="020B0604020202020204" pitchFamily="34" charset="0"/>
              <a:cs typeface="Arial" panose="020B0604020202020204" pitchFamily="34" charset="0"/>
            </a:endParaRPr>
          </a:p>
          <a:p>
            <a:r>
              <a:rPr lang="en-GB" sz="1400" dirty="0" smtClean="0">
                <a:solidFill>
                  <a:prstClr val="black"/>
                </a:solidFill>
                <a:latin typeface="Arial" panose="020B0604020202020204" pitchFamily="34" charset="0"/>
                <a:cs typeface="Arial" panose="020B0604020202020204" pitchFamily="34" charset="0"/>
              </a:rPr>
              <a:t>We have planned future GES in Kenya and Tanzania to ensure we fulfil the requirements and needs of our customers.</a:t>
            </a:r>
          </a:p>
          <a:p>
            <a:endParaRPr lang="en-GB" sz="1400" dirty="0" smtClean="0">
              <a:solidFill>
                <a:prstClr val="black"/>
              </a:solidFill>
              <a:latin typeface="Arial" panose="020B0604020202020204" pitchFamily="34" charset="0"/>
              <a:cs typeface="Arial" panose="020B0604020202020204" pitchFamily="34" charset="0"/>
            </a:endParaRPr>
          </a:p>
          <a:p>
            <a:r>
              <a:rPr lang="en-GB" sz="1400" dirty="0" smtClean="0">
                <a:solidFill>
                  <a:prstClr val="black"/>
                </a:solidFill>
                <a:latin typeface="Arial" panose="020B0604020202020204" pitchFamily="34" charset="0"/>
                <a:cs typeface="Arial" panose="020B0604020202020204" pitchFamily="34" charset="0"/>
              </a:rPr>
              <a:t>We also operate Point of Presence (</a:t>
            </a:r>
            <a:r>
              <a:rPr lang="en-GB" sz="1400" dirty="0" err="1" smtClean="0">
                <a:solidFill>
                  <a:prstClr val="black"/>
                </a:solidFill>
                <a:latin typeface="Arial" panose="020B0604020202020204" pitchFamily="34" charset="0"/>
                <a:cs typeface="Arial" panose="020B0604020202020204" pitchFamily="34" charset="0"/>
              </a:rPr>
              <a:t>PoP</a:t>
            </a:r>
            <a:r>
              <a:rPr lang="en-GB" sz="1400" dirty="0" smtClean="0">
                <a:solidFill>
                  <a:prstClr val="black"/>
                </a:solidFill>
                <a:latin typeface="Arial" panose="020B0604020202020204" pitchFamily="34" charset="0"/>
                <a:cs typeface="Arial" panose="020B0604020202020204" pitchFamily="34" charset="0"/>
              </a:rPr>
              <a:t>) stations across EMEA.</a:t>
            </a:r>
          </a:p>
          <a:p>
            <a:endParaRPr lang="en-GB" sz="1400" dirty="0" smtClean="0">
              <a:solidFill>
                <a:prstClr val="black"/>
              </a:solidFill>
              <a:latin typeface="Arial" panose="020B0604020202020204" pitchFamily="34" charset="0"/>
              <a:cs typeface="Arial" panose="020B0604020202020204" pitchFamily="34" charset="0"/>
            </a:endParaRPr>
          </a:p>
          <a:p>
            <a:pPr marL="285750" indent="-285750">
              <a:buClr>
                <a:srgbClr val="45AC34"/>
              </a:buClr>
              <a:buFont typeface="Arial" panose="020B0604020202020204" pitchFamily="34" charset="0"/>
              <a:buChar char="•"/>
            </a:pPr>
            <a:r>
              <a:rPr lang="en-GB" sz="1400" dirty="0" smtClean="0">
                <a:solidFill>
                  <a:prstClr val="black"/>
                </a:solidFill>
                <a:latin typeface="Arial" panose="020B0604020202020204" pitchFamily="34" charset="0"/>
                <a:cs typeface="Arial" panose="020B0604020202020204" pitchFamily="34" charset="0"/>
              </a:rPr>
              <a:t>TELEHOUSE EAST LONDON (UK)</a:t>
            </a:r>
          </a:p>
          <a:p>
            <a:pPr marL="285750" indent="-285750">
              <a:buClr>
                <a:srgbClr val="45AC34"/>
              </a:buClr>
              <a:buFont typeface="Arial" panose="020B0604020202020204" pitchFamily="34" charset="0"/>
              <a:buChar char="•"/>
            </a:pPr>
            <a:r>
              <a:rPr lang="en-GB" sz="1400" dirty="0" smtClean="0">
                <a:solidFill>
                  <a:prstClr val="black"/>
                </a:solidFill>
                <a:latin typeface="Arial" panose="020B0604020202020204" pitchFamily="34" charset="0"/>
                <a:cs typeface="Arial" panose="020B0604020202020204" pitchFamily="34" charset="0"/>
              </a:rPr>
              <a:t>GLOBAL SWITCH ONE LONDON (UK)</a:t>
            </a:r>
          </a:p>
          <a:p>
            <a:pPr marL="285750" indent="-285750">
              <a:buClr>
                <a:srgbClr val="45AC34"/>
              </a:buClr>
              <a:buFont typeface="Arial" panose="020B0604020202020204" pitchFamily="34" charset="0"/>
              <a:buChar char="•"/>
            </a:pPr>
            <a:r>
              <a:rPr lang="en-GB" sz="1400" dirty="0" smtClean="0">
                <a:solidFill>
                  <a:prstClr val="black"/>
                </a:solidFill>
                <a:latin typeface="Arial" panose="020B0604020202020204" pitchFamily="34" charset="0"/>
                <a:cs typeface="Arial" panose="020B0604020202020204" pitchFamily="34" charset="0"/>
              </a:rPr>
              <a:t>INTERXION FRANKFURT (GERMANY)</a:t>
            </a:r>
          </a:p>
          <a:p>
            <a:pPr marL="285750" indent="-285750">
              <a:buClr>
                <a:srgbClr val="45AC34"/>
              </a:buClr>
              <a:buFont typeface="Arial" panose="020B0604020202020204" pitchFamily="34" charset="0"/>
              <a:buChar char="•"/>
            </a:pPr>
            <a:r>
              <a:rPr lang="en-GB" sz="1400" dirty="0" smtClean="0">
                <a:solidFill>
                  <a:prstClr val="black"/>
                </a:solidFill>
                <a:latin typeface="Arial" panose="020B0604020202020204" pitchFamily="34" charset="0"/>
                <a:cs typeface="Arial" panose="020B0604020202020204" pitchFamily="34" charset="0"/>
              </a:rPr>
              <a:t>GLOBAL CROSSING AMSTERDAM (NETHERLANDS)</a:t>
            </a:r>
          </a:p>
          <a:p>
            <a:pPr marL="285750" indent="-285750">
              <a:buClr>
                <a:srgbClr val="45AC34"/>
              </a:buClr>
              <a:buFont typeface="Arial" panose="020B0604020202020204" pitchFamily="34" charset="0"/>
              <a:buChar char="•"/>
            </a:pPr>
            <a:r>
              <a:rPr lang="en-GB" sz="1400" dirty="0" smtClean="0">
                <a:solidFill>
                  <a:prstClr val="black"/>
                </a:solidFill>
                <a:latin typeface="Arial" panose="020B0604020202020204" pitchFamily="34" charset="0"/>
                <a:cs typeface="Arial" panose="020B0604020202020204" pitchFamily="34" charset="0"/>
              </a:rPr>
              <a:t>ISTANBUL 1 (TURKEY)</a:t>
            </a:r>
          </a:p>
          <a:p>
            <a:pPr marL="285750" indent="-285750">
              <a:buClr>
                <a:srgbClr val="45AC34"/>
              </a:buClr>
              <a:buFont typeface="Arial" panose="020B0604020202020204" pitchFamily="34" charset="0"/>
              <a:buChar char="•"/>
            </a:pPr>
            <a:r>
              <a:rPr lang="en-GB" sz="1400" dirty="0" smtClean="0">
                <a:solidFill>
                  <a:prstClr val="black"/>
                </a:solidFill>
                <a:latin typeface="Arial" panose="020B0604020202020204" pitchFamily="34" charset="0"/>
                <a:cs typeface="Arial" panose="020B0604020202020204" pitchFamily="34" charset="0"/>
              </a:rPr>
              <a:t>ISTANBUL 2 (TURKEY)</a:t>
            </a:r>
          </a:p>
          <a:p>
            <a:pPr marL="285750" indent="-285750">
              <a:buClr>
                <a:srgbClr val="45AC34"/>
              </a:buClr>
              <a:buFont typeface="Arial" panose="020B0604020202020204" pitchFamily="34" charset="0"/>
              <a:buChar char="•"/>
            </a:pPr>
            <a:r>
              <a:rPr lang="en-GB" sz="1400" dirty="0" smtClean="0">
                <a:solidFill>
                  <a:prstClr val="black"/>
                </a:solidFill>
                <a:latin typeface="Arial" panose="020B0604020202020204" pitchFamily="34" charset="0"/>
                <a:cs typeface="Arial" panose="020B0604020202020204" pitchFamily="34" charset="0"/>
              </a:rPr>
              <a:t>LAGOS (NIGERIA)</a:t>
            </a:r>
          </a:p>
          <a:p>
            <a:pPr marL="285750" indent="-285750">
              <a:buClr>
                <a:srgbClr val="45AC34"/>
              </a:buClr>
              <a:buFont typeface="Arial" panose="020B0604020202020204" pitchFamily="34" charset="0"/>
              <a:buChar char="•"/>
            </a:pPr>
            <a:r>
              <a:rPr lang="en-GB" sz="1400" dirty="0" smtClean="0">
                <a:solidFill>
                  <a:prstClr val="black"/>
                </a:solidFill>
                <a:latin typeface="Arial" panose="020B0604020202020204" pitchFamily="34" charset="0"/>
                <a:cs typeface="Arial" panose="020B0604020202020204" pitchFamily="34" charset="0"/>
              </a:rPr>
              <a:t>JOHANNESBURG (SOUTH AFRICA)</a:t>
            </a:r>
            <a:endParaRPr lang="en-US" sz="1400" dirty="0">
              <a:solidFill>
                <a:prstClr val="black"/>
              </a:solidFill>
              <a:latin typeface="Arial" panose="020B0604020202020204" pitchFamily="34" charset="0"/>
              <a:cs typeface="Arial" panose="020B0604020202020204" pitchFamily="34" charset="0"/>
            </a:endParaRPr>
          </a:p>
        </p:txBody>
      </p:sp>
      <p:sp>
        <p:nvSpPr>
          <p:cNvPr id="3" name="TextBox 2"/>
          <p:cNvSpPr txBox="1"/>
          <p:nvPr userDrawn="1"/>
        </p:nvSpPr>
        <p:spPr>
          <a:xfrm>
            <a:off x="807100" y="432994"/>
            <a:ext cx="7503780" cy="646331"/>
          </a:xfrm>
          <a:prstGeom prst="rect">
            <a:avLst/>
          </a:prstGeom>
          <a:noFill/>
        </p:spPr>
        <p:txBody>
          <a:bodyPr wrap="square" rtlCol="0">
            <a:spAutoFit/>
          </a:bodyPr>
          <a:lstStyle/>
          <a:p>
            <a:r>
              <a:rPr lang="en-GB" sz="3600" b="1" dirty="0" smtClean="0">
                <a:solidFill>
                  <a:prstClr val="black"/>
                </a:solidFill>
                <a:latin typeface="Arial" charset="0"/>
                <a:ea typeface="Arial" charset="0"/>
                <a:cs typeface="Arial" charset="0"/>
              </a:rPr>
              <a:t>GATEWAYS</a:t>
            </a:r>
          </a:p>
        </p:txBody>
      </p:sp>
      <p:cxnSp>
        <p:nvCxnSpPr>
          <p:cNvPr id="5" name="Straight Connector 4"/>
          <p:cNvCxnSpPr/>
          <p:nvPr userDrawn="1"/>
        </p:nvCxnSpPr>
        <p:spPr>
          <a:xfrm>
            <a:off x="890838" y="1164986"/>
            <a:ext cx="6942522" cy="0"/>
          </a:xfrm>
          <a:prstGeom prst="line">
            <a:avLst/>
          </a:prstGeom>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7496970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OUT AVANTI">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22"/>
            <a:ext cx="3116461" cy="685800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3226" y="5988601"/>
            <a:ext cx="710292" cy="674045"/>
          </a:xfrm>
          <a:prstGeom prst="rect">
            <a:avLst/>
          </a:prstGeom>
        </p:spPr>
      </p:pic>
      <p:sp>
        <p:nvSpPr>
          <p:cNvPr id="9" name="TextBox 8"/>
          <p:cNvSpPr txBox="1"/>
          <p:nvPr userDrawn="1"/>
        </p:nvSpPr>
        <p:spPr>
          <a:xfrm>
            <a:off x="3566158" y="2002886"/>
            <a:ext cx="8117841" cy="523220"/>
          </a:xfrm>
          <a:prstGeom prst="rect">
            <a:avLst/>
          </a:prstGeom>
          <a:noFill/>
        </p:spPr>
        <p:txBody>
          <a:bodyPr wrap="square" rtlCol="0">
            <a:spAutoFit/>
          </a:bodyPr>
          <a:lstStyle/>
          <a:p>
            <a:r>
              <a:rPr lang="en-GB" sz="1400" dirty="0">
                <a:solidFill>
                  <a:schemeClr val="bg1"/>
                </a:solidFill>
                <a:latin typeface="Arial" charset="0"/>
                <a:ea typeface="Arial" charset="0"/>
                <a:cs typeface="Arial" charset="0"/>
              </a:rPr>
              <a:t>That’s why we invested $1.2 billion in the latest Ka-band technology and shaped it to meet our customers’ individual aspirations.</a:t>
            </a:r>
            <a:endParaRPr lang="en-GB" sz="1400" dirty="0" smtClean="0">
              <a:solidFill>
                <a:schemeClr val="bg1"/>
              </a:solidFill>
              <a:latin typeface="Arial" charset="0"/>
              <a:ea typeface="Arial" charset="0"/>
              <a:cs typeface="Arial" charset="0"/>
            </a:endParaRPr>
          </a:p>
        </p:txBody>
      </p:sp>
      <p:sp>
        <p:nvSpPr>
          <p:cNvPr id="10" name="TextBox 9"/>
          <p:cNvSpPr txBox="1"/>
          <p:nvPr userDrawn="1"/>
        </p:nvSpPr>
        <p:spPr>
          <a:xfrm>
            <a:off x="3566159" y="424497"/>
            <a:ext cx="7114821" cy="1200329"/>
          </a:xfrm>
          <a:prstGeom prst="rect">
            <a:avLst/>
          </a:prstGeom>
          <a:noFill/>
        </p:spPr>
        <p:txBody>
          <a:bodyPr wrap="square" rtlCol="0">
            <a:spAutoFit/>
          </a:bodyPr>
          <a:lstStyle/>
          <a:p>
            <a:r>
              <a:rPr lang="en-GB" sz="3600" b="1" dirty="0">
                <a:solidFill>
                  <a:schemeClr val="bg1"/>
                </a:solidFill>
                <a:latin typeface="Arial" charset="0"/>
                <a:ea typeface="Arial" charset="0"/>
                <a:cs typeface="Arial" charset="0"/>
              </a:rPr>
              <a:t>WE LIBERATE POTENTIAL </a:t>
            </a:r>
            <a:r>
              <a:rPr lang="en-GB" sz="3600" b="1" dirty="0" smtClean="0">
                <a:solidFill>
                  <a:schemeClr val="bg1"/>
                </a:solidFill>
                <a:latin typeface="Arial" charset="0"/>
                <a:ea typeface="Arial" charset="0"/>
                <a:cs typeface="Arial" charset="0"/>
              </a:rPr>
              <a:t>–</a:t>
            </a:r>
            <a:br>
              <a:rPr lang="en-GB" sz="3600" b="1" dirty="0" smtClean="0">
                <a:solidFill>
                  <a:schemeClr val="bg1"/>
                </a:solidFill>
                <a:latin typeface="Arial" charset="0"/>
                <a:ea typeface="Arial" charset="0"/>
                <a:cs typeface="Arial" charset="0"/>
              </a:rPr>
            </a:br>
            <a:r>
              <a:rPr lang="en-GB" sz="3600" b="1" dirty="0" smtClean="0">
                <a:solidFill>
                  <a:schemeClr val="bg1"/>
                </a:solidFill>
                <a:latin typeface="Arial" charset="0"/>
                <a:ea typeface="Arial" charset="0"/>
                <a:cs typeface="Arial" charset="0"/>
              </a:rPr>
              <a:t>BY </a:t>
            </a:r>
            <a:r>
              <a:rPr lang="en-GB" sz="3600" b="1" dirty="0">
                <a:solidFill>
                  <a:schemeClr val="bg1"/>
                </a:solidFill>
                <a:latin typeface="Arial" charset="0"/>
                <a:ea typeface="Arial" charset="0"/>
                <a:cs typeface="Arial" charset="0"/>
              </a:rPr>
              <a:t>GOING THE EXTRA MILE.</a:t>
            </a:r>
            <a:endParaRPr lang="en-GB" sz="3600" b="1" dirty="0" smtClean="0">
              <a:solidFill>
                <a:schemeClr val="bg1"/>
              </a:solidFill>
              <a:latin typeface="Arial" charset="0"/>
              <a:ea typeface="Arial" charset="0"/>
              <a:cs typeface="Arial" charset="0"/>
            </a:endParaRPr>
          </a:p>
        </p:txBody>
      </p:sp>
      <p:cxnSp>
        <p:nvCxnSpPr>
          <p:cNvPr id="11" name="Straight Connector 10"/>
          <p:cNvCxnSpPr/>
          <p:nvPr userDrawn="1"/>
        </p:nvCxnSpPr>
        <p:spPr>
          <a:xfrm>
            <a:off x="3667759" y="1705612"/>
            <a:ext cx="761755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3547248" y="3063862"/>
            <a:ext cx="3576321" cy="1815882"/>
          </a:xfrm>
          <a:prstGeom prst="rect">
            <a:avLst/>
          </a:prstGeom>
          <a:noFill/>
        </p:spPr>
        <p:txBody>
          <a:bodyPr wrap="square" rtlCol="0">
            <a:spAutoFit/>
          </a:bodyPr>
          <a:lstStyle/>
          <a:p>
            <a:pPr marL="285750" indent="-285750">
              <a:buClr>
                <a:schemeClr val="accent3"/>
              </a:buClr>
              <a:buFont typeface="Arial" panose="020B0604020202020204" pitchFamily="34" charset="0"/>
              <a:buChar char="•"/>
            </a:pPr>
            <a:r>
              <a:rPr lang="en-GB" sz="1400" dirty="0" smtClean="0">
                <a:solidFill>
                  <a:schemeClr val="bg1"/>
                </a:solidFill>
                <a:latin typeface="Arial" charset="0"/>
                <a:ea typeface="Arial" charset="0"/>
                <a:cs typeface="Arial" charset="0"/>
              </a:rPr>
              <a:t>Governments </a:t>
            </a:r>
            <a:r>
              <a:rPr lang="en-GB" sz="1400" dirty="0">
                <a:solidFill>
                  <a:schemeClr val="bg1"/>
                </a:solidFill>
                <a:latin typeface="Arial" charset="0"/>
                <a:ea typeface="Arial" charset="0"/>
                <a:cs typeface="Arial" charset="0"/>
              </a:rPr>
              <a:t>that want to empower their digital </a:t>
            </a:r>
            <a:r>
              <a:rPr lang="en-GB" sz="1400" dirty="0" smtClean="0">
                <a:solidFill>
                  <a:schemeClr val="bg1"/>
                </a:solidFill>
                <a:latin typeface="Arial" charset="0"/>
                <a:ea typeface="Arial" charset="0"/>
                <a:cs typeface="Arial" charset="0"/>
              </a:rPr>
              <a:t>economies</a:t>
            </a:r>
            <a:br>
              <a:rPr lang="en-GB" sz="1400" dirty="0" smtClean="0">
                <a:solidFill>
                  <a:schemeClr val="bg1"/>
                </a:solidFill>
                <a:latin typeface="Arial" charset="0"/>
                <a:ea typeface="Arial" charset="0"/>
                <a:cs typeface="Arial" charset="0"/>
              </a:rPr>
            </a:br>
            <a:endParaRPr lang="en-GB" sz="1400" dirty="0">
              <a:solidFill>
                <a:schemeClr val="bg1"/>
              </a:solidFill>
              <a:latin typeface="Arial" charset="0"/>
              <a:ea typeface="Arial" charset="0"/>
              <a:cs typeface="Arial" charset="0"/>
            </a:endParaRPr>
          </a:p>
          <a:p>
            <a:pPr marL="285750" indent="-285750">
              <a:buClr>
                <a:schemeClr val="accent3"/>
              </a:buClr>
              <a:buFont typeface="Arial" panose="020B0604020202020204" pitchFamily="34" charset="0"/>
              <a:buChar char="•"/>
            </a:pPr>
            <a:r>
              <a:rPr lang="en-GB" sz="1400" dirty="0" smtClean="0">
                <a:solidFill>
                  <a:schemeClr val="bg1"/>
                </a:solidFill>
                <a:latin typeface="Arial" charset="0"/>
                <a:ea typeface="Arial" charset="0"/>
                <a:cs typeface="Arial" charset="0"/>
              </a:rPr>
              <a:t>Mobile </a:t>
            </a:r>
            <a:r>
              <a:rPr lang="en-GB" sz="1400" dirty="0">
                <a:solidFill>
                  <a:schemeClr val="bg1"/>
                </a:solidFill>
                <a:latin typeface="Arial" charset="0"/>
                <a:ea typeface="Arial" charset="0"/>
                <a:cs typeface="Arial" charset="0"/>
              </a:rPr>
              <a:t>Operators that wish to bring ubiquitous coverage to </a:t>
            </a:r>
            <a:r>
              <a:rPr lang="en-GB" sz="1400" dirty="0" smtClean="0">
                <a:solidFill>
                  <a:schemeClr val="bg1"/>
                </a:solidFill>
                <a:latin typeface="Arial" charset="0"/>
                <a:ea typeface="Arial" charset="0"/>
                <a:cs typeface="Arial" charset="0"/>
              </a:rPr>
              <a:t>their customers</a:t>
            </a:r>
            <a:br>
              <a:rPr lang="en-GB" sz="1400" dirty="0" smtClean="0">
                <a:solidFill>
                  <a:schemeClr val="bg1"/>
                </a:solidFill>
                <a:latin typeface="Arial" charset="0"/>
                <a:ea typeface="Arial" charset="0"/>
                <a:cs typeface="Arial" charset="0"/>
              </a:rPr>
            </a:br>
            <a:endParaRPr lang="en-GB" sz="1400" dirty="0">
              <a:solidFill>
                <a:schemeClr val="bg1"/>
              </a:solidFill>
              <a:latin typeface="Arial" charset="0"/>
              <a:ea typeface="Arial" charset="0"/>
              <a:cs typeface="Arial" charset="0"/>
            </a:endParaRPr>
          </a:p>
          <a:p>
            <a:pPr marL="285750" indent="-285750">
              <a:buClr>
                <a:schemeClr val="accent3"/>
              </a:buClr>
              <a:buFont typeface="Arial" panose="020B0604020202020204" pitchFamily="34" charset="0"/>
              <a:buChar char="•"/>
            </a:pPr>
            <a:r>
              <a:rPr lang="en-GB" sz="1400" dirty="0" smtClean="0">
                <a:solidFill>
                  <a:schemeClr val="bg1"/>
                </a:solidFill>
                <a:latin typeface="Arial" charset="0"/>
                <a:ea typeface="Arial" charset="0"/>
                <a:cs typeface="Arial" charset="0"/>
              </a:rPr>
              <a:t>Enterprises </a:t>
            </a:r>
            <a:r>
              <a:rPr lang="en-GB" sz="1400" dirty="0">
                <a:solidFill>
                  <a:schemeClr val="bg1"/>
                </a:solidFill>
                <a:latin typeface="Arial" charset="0"/>
                <a:ea typeface="Arial" charset="0"/>
                <a:cs typeface="Arial" charset="0"/>
              </a:rPr>
              <a:t>that want to grow through digital productivity</a:t>
            </a:r>
            <a:endParaRPr lang="en-GB" sz="1400" dirty="0" smtClean="0">
              <a:solidFill>
                <a:schemeClr val="bg1"/>
              </a:solidFill>
              <a:latin typeface="Arial" charset="0"/>
              <a:ea typeface="Arial" charset="0"/>
              <a:cs typeface="Arial" charset="0"/>
            </a:endParaRPr>
          </a:p>
        </p:txBody>
      </p:sp>
      <p:sp>
        <p:nvSpPr>
          <p:cNvPr id="13" name="TextBox 12"/>
          <p:cNvSpPr txBox="1"/>
          <p:nvPr userDrawn="1"/>
        </p:nvSpPr>
        <p:spPr>
          <a:xfrm>
            <a:off x="7772399" y="3063862"/>
            <a:ext cx="3342641" cy="1169551"/>
          </a:xfrm>
          <a:prstGeom prst="rect">
            <a:avLst/>
          </a:prstGeom>
          <a:noFill/>
        </p:spPr>
        <p:txBody>
          <a:bodyPr wrap="square" rtlCol="0">
            <a:spAutoFit/>
          </a:bodyPr>
          <a:lstStyle/>
          <a:p>
            <a:pPr marL="285750" indent="-285750">
              <a:buClr>
                <a:schemeClr val="accent3"/>
              </a:buClr>
              <a:buFont typeface="Arial" panose="020B0604020202020204" pitchFamily="34" charset="0"/>
              <a:buChar char="•"/>
            </a:pPr>
            <a:r>
              <a:rPr lang="en-GB" sz="1400" dirty="0" smtClean="0">
                <a:solidFill>
                  <a:schemeClr val="bg1"/>
                </a:solidFill>
                <a:latin typeface="Arial" charset="0"/>
                <a:ea typeface="Arial" charset="0"/>
                <a:cs typeface="Arial" charset="0"/>
              </a:rPr>
              <a:t>Security </a:t>
            </a:r>
            <a:r>
              <a:rPr lang="en-GB" sz="1400" dirty="0">
                <a:solidFill>
                  <a:schemeClr val="bg1"/>
                </a:solidFill>
                <a:latin typeface="Arial" charset="0"/>
                <a:ea typeface="Arial" charset="0"/>
                <a:cs typeface="Arial" charset="0"/>
              </a:rPr>
              <a:t>forces wishing to protect their </a:t>
            </a:r>
            <a:r>
              <a:rPr lang="en-GB" sz="1400" dirty="0" smtClean="0">
                <a:solidFill>
                  <a:schemeClr val="bg1"/>
                </a:solidFill>
                <a:latin typeface="Arial" charset="0"/>
                <a:ea typeface="Arial" charset="0"/>
                <a:cs typeface="Arial" charset="0"/>
              </a:rPr>
              <a:t>sovereignty</a:t>
            </a:r>
          </a:p>
          <a:p>
            <a:pPr marL="285750" indent="-285750">
              <a:buClr>
                <a:schemeClr val="accent3"/>
              </a:buClr>
              <a:buFont typeface="Arial" panose="020B0604020202020204" pitchFamily="34" charset="0"/>
              <a:buChar char="•"/>
            </a:pPr>
            <a:endParaRPr lang="en-GB" sz="1400" dirty="0">
              <a:solidFill>
                <a:schemeClr val="bg1"/>
              </a:solidFill>
              <a:latin typeface="Arial" charset="0"/>
              <a:ea typeface="Arial" charset="0"/>
              <a:cs typeface="Arial" charset="0"/>
            </a:endParaRPr>
          </a:p>
          <a:p>
            <a:pPr marL="285750" indent="-285750">
              <a:buClr>
                <a:schemeClr val="accent3"/>
              </a:buClr>
              <a:buFont typeface="Arial" panose="020B0604020202020204" pitchFamily="34" charset="0"/>
              <a:buChar char="•"/>
            </a:pPr>
            <a:r>
              <a:rPr lang="en-GB" sz="1400" dirty="0" smtClean="0">
                <a:solidFill>
                  <a:schemeClr val="bg1"/>
                </a:solidFill>
                <a:latin typeface="Arial" charset="0"/>
                <a:ea typeface="Arial" charset="0"/>
                <a:cs typeface="Arial" charset="0"/>
              </a:rPr>
              <a:t>People </a:t>
            </a:r>
            <a:r>
              <a:rPr lang="en-GB" sz="1400" dirty="0">
                <a:solidFill>
                  <a:schemeClr val="bg1"/>
                </a:solidFill>
                <a:latin typeface="Arial" charset="0"/>
                <a:ea typeface="Arial" charset="0"/>
                <a:cs typeface="Arial" charset="0"/>
              </a:rPr>
              <a:t>and communities that want to cross the digital divide</a:t>
            </a:r>
            <a:endParaRPr lang="en-GB" sz="1400" dirty="0" smtClean="0">
              <a:solidFill>
                <a:schemeClr val="bg1"/>
              </a:solidFill>
              <a:latin typeface="Arial" charset="0"/>
              <a:ea typeface="Arial" charset="0"/>
              <a:cs typeface="Arial" charset="0"/>
            </a:endParaRPr>
          </a:p>
        </p:txBody>
      </p:sp>
      <p:sp>
        <p:nvSpPr>
          <p:cNvPr id="14" name="TextBox 13"/>
          <p:cNvSpPr txBox="1"/>
          <p:nvPr userDrawn="1"/>
        </p:nvSpPr>
        <p:spPr>
          <a:xfrm>
            <a:off x="3566159" y="5304886"/>
            <a:ext cx="8117841" cy="954107"/>
          </a:xfrm>
          <a:prstGeom prst="rect">
            <a:avLst/>
          </a:prstGeom>
          <a:noFill/>
        </p:spPr>
        <p:txBody>
          <a:bodyPr wrap="square" rtlCol="0">
            <a:spAutoFit/>
          </a:bodyPr>
          <a:lstStyle/>
          <a:p>
            <a:r>
              <a:rPr lang="en-GB" sz="1400" dirty="0">
                <a:solidFill>
                  <a:schemeClr val="bg1"/>
                </a:solidFill>
                <a:latin typeface="Arial" charset="0"/>
                <a:ea typeface="Arial" charset="0"/>
                <a:cs typeface="Arial" charset="0"/>
              </a:rPr>
              <a:t>Our network delivers against our purpose from simple high-speed broadband through to highly complex enterprise networks</a:t>
            </a:r>
            <a:r>
              <a:rPr lang="en-GB" sz="1400" dirty="0" smtClean="0">
                <a:solidFill>
                  <a:schemeClr val="bg1"/>
                </a:solidFill>
                <a:latin typeface="Arial" charset="0"/>
                <a:ea typeface="Arial" charset="0"/>
                <a:cs typeface="Arial" charset="0"/>
              </a:rPr>
              <a:t>.</a:t>
            </a:r>
          </a:p>
          <a:p>
            <a:endParaRPr lang="en-GB" sz="1400" dirty="0">
              <a:solidFill>
                <a:schemeClr val="bg1"/>
              </a:solidFill>
              <a:latin typeface="Arial" charset="0"/>
              <a:ea typeface="Arial" charset="0"/>
              <a:cs typeface="Arial" charset="0"/>
            </a:endParaRPr>
          </a:p>
          <a:p>
            <a:r>
              <a:rPr lang="en-GB" sz="1400" dirty="0">
                <a:solidFill>
                  <a:schemeClr val="bg1"/>
                </a:solidFill>
                <a:latin typeface="Arial" charset="0"/>
                <a:ea typeface="Arial" charset="0"/>
                <a:cs typeface="Arial" charset="0"/>
              </a:rPr>
              <a:t>No location is too remote. No challenge too vast. </a:t>
            </a:r>
            <a:endParaRPr lang="en-GB" sz="1400" dirty="0" smtClean="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41705250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SECTORS">
    <p:bg>
      <p:bgPr>
        <a:solidFill>
          <a:schemeClr val="accent3"/>
        </a:solidFill>
        <a:effectLst/>
      </p:bgPr>
    </p:bg>
    <p:spTree>
      <p:nvGrpSpPr>
        <p:cNvPr id="1" name=""/>
        <p:cNvGrpSpPr/>
        <p:nvPr/>
      </p:nvGrpSpPr>
      <p:grpSpPr>
        <a:xfrm>
          <a:off x="0" y="0"/>
          <a:ext cx="0" cy="0"/>
          <a:chOff x="0" y="0"/>
          <a:chExt cx="0" cy="0"/>
        </a:xfrm>
      </p:grpSpPr>
      <p:sp>
        <p:nvSpPr>
          <p:cNvPr id="3" name="TextBox 2"/>
          <p:cNvSpPr txBox="1"/>
          <p:nvPr userDrawn="1"/>
        </p:nvSpPr>
        <p:spPr>
          <a:xfrm>
            <a:off x="788910" y="1430089"/>
            <a:ext cx="7471170" cy="338554"/>
          </a:xfrm>
          <a:prstGeom prst="rect">
            <a:avLst/>
          </a:prstGeom>
          <a:noFill/>
        </p:spPr>
        <p:txBody>
          <a:bodyPr wrap="square" rtlCol="0">
            <a:spAutoFit/>
          </a:bodyPr>
          <a:lstStyle/>
          <a:p>
            <a:r>
              <a:rPr lang="en-GB" sz="1600" dirty="0" smtClean="0">
                <a:latin typeface="Arial" charset="0"/>
                <a:ea typeface="Arial" charset="0"/>
                <a:cs typeface="Arial" charset="0"/>
              </a:rPr>
              <a:t>We operate across 4 sectors, providing a comprehensive range of services</a:t>
            </a:r>
          </a:p>
        </p:txBody>
      </p:sp>
      <p:sp>
        <p:nvSpPr>
          <p:cNvPr id="4" name="TextBox 3"/>
          <p:cNvSpPr txBox="1"/>
          <p:nvPr userDrawn="1"/>
        </p:nvSpPr>
        <p:spPr>
          <a:xfrm>
            <a:off x="788910" y="388491"/>
            <a:ext cx="9852180" cy="646331"/>
          </a:xfrm>
          <a:prstGeom prst="rect">
            <a:avLst/>
          </a:prstGeom>
          <a:noFill/>
        </p:spPr>
        <p:txBody>
          <a:bodyPr wrap="square" rtlCol="0">
            <a:spAutoFit/>
          </a:bodyPr>
          <a:lstStyle/>
          <a:p>
            <a:r>
              <a:rPr lang="en-GB" sz="3600" b="1" dirty="0" smtClean="0">
                <a:latin typeface="Arial" charset="0"/>
                <a:ea typeface="Arial" charset="0"/>
                <a:cs typeface="Arial" charset="0"/>
              </a:rPr>
              <a:t>OUR SECTORS</a:t>
            </a:r>
          </a:p>
        </p:txBody>
      </p:sp>
      <p:cxnSp>
        <p:nvCxnSpPr>
          <p:cNvPr id="5" name="Straight Connector 4"/>
          <p:cNvCxnSpPr/>
          <p:nvPr userDrawn="1"/>
        </p:nvCxnSpPr>
        <p:spPr>
          <a:xfrm>
            <a:off x="890838" y="1199341"/>
            <a:ext cx="72371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771335" y="2257028"/>
            <a:ext cx="9852180" cy="369332"/>
          </a:xfrm>
          <a:prstGeom prst="rect">
            <a:avLst/>
          </a:prstGeom>
          <a:noFill/>
        </p:spPr>
        <p:txBody>
          <a:bodyPr wrap="square" rtlCol="0">
            <a:spAutoFit/>
          </a:bodyPr>
          <a:lstStyle/>
          <a:p>
            <a:r>
              <a:rPr lang="en-GB" b="1" dirty="0" smtClean="0">
                <a:latin typeface="Arial" charset="0"/>
                <a:ea typeface="Arial" charset="0"/>
                <a:cs typeface="Arial" charset="0"/>
              </a:rPr>
              <a:t>BROADBAND ACCESS</a:t>
            </a:r>
          </a:p>
        </p:txBody>
      </p:sp>
      <p:sp>
        <p:nvSpPr>
          <p:cNvPr id="7" name="TextBox 6"/>
          <p:cNvSpPr txBox="1"/>
          <p:nvPr userDrawn="1"/>
        </p:nvSpPr>
        <p:spPr>
          <a:xfrm>
            <a:off x="771335" y="2942828"/>
            <a:ext cx="2723705" cy="369332"/>
          </a:xfrm>
          <a:prstGeom prst="rect">
            <a:avLst/>
          </a:prstGeom>
          <a:noFill/>
        </p:spPr>
        <p:txBody>
          <a:bodyPr wrap="square" rtlCol="0">
            <a:spAutoFit/>
          </a:bodyPr>
          <a:lstStyle/>
          <a:p>
            <a:r>
              <a:rPr lang="en-GB" b="1" dirty="0" smtClean="0">
                <a:latin typeface="Arial" charset="0"/>
                <a:ea typeface="Arial" charset="0"/>
                <a:cs typeface="Arial" charset="0"/>
              </a:rPr>
              <a:t>GOVERNMENT</a:t>
            </a:r>
          </a:p>
        </p:txBody>
      </p:sp>
      <p:sp>
        <p:nvSpPr>
          <p:cNvPr id="8" name="TextBox 7"/>
          <p:cNvSpPr txBox="1"/>
          <p:nvPr userDrawn="1"/>
        </p:nvSpPr>
        <p:spPr>
          <a:xfrm>
            <a:off x="788910" y="3796268"/>
            <a:ext cx="2909330" cy="369332"/>
          </a:xfrm>
          <a:prstGeom prst="rect">
            <a:avLst/>
          </a:prstGeom>
          <a:noFill/>
        </p:spPr>
        <p:txBody>
          <a:bodyPr wrap="square" rtlCol="0">
            <a:spAutoFit/>
          </a:bodyPr>
          <a:lstStyle/>
          <a:p>
            <a:r>
              <a:rPr lang="en-GB" b="1" dirty="0" smtClean="0">
                <a:latin typeface="Arial" charset="0"/>
                <a:ea typeface="Arial" charset="0"/>
                <a:cs typeface="Arial" charset="0"/>
              </a:rPr>
              <a:t>CARRIER</a:t>
            </a:r>
          </a:p>
        </p:txBody>
      </p:sp>
      <p:sp>
        <p:nvSpPr>
          <p:cNvPr id="9" name="TextBox 8"/>
          <p:cNvSpPr txBox="1"/>
          <p:nvPr userDrawn="1"/>
        </p:nvSpPr>
        <p:spPr>
          <a:xfrm>
            <a:off x="788910" y="4710668"/>
            <a:ext cx="2797570" cy="369332"/>
          </a:xfrm>
          <a:prstGeom prst="rect">
            <a:avLst/>
          </a:prstGeom>
          <a:noFill/>
        </p:spPr>
        <p:txBody>
          <a:bodyPr wrap="square" rtlCol="0">
            <a:spAutoFit/>
          </a:bodyPr>
          <a:lstStyle/>
          <a:p>
            <a:r>
              <a:rPr lang="en-GB" b="1" dirty="0" smtClean="0">
                <a:latin typeface="Arial" charset="0"/>
                <a:ea typeface="Arial" charset="0"/>
                <a:cs typeface="Arial" charset="0"/>
              </a:rPr>
              <a:t>WHOLESALE</a:t>
            </a:r>
          </a:p>
        </p:txBody>
      </p:sp>
      <p:cxnSp>
        <p:nvCxnSpPr>
          <p:cNvPr id="10" name="Straight Connector 9"/>
          <p:cNvCxnSpPr/>
          <p:nvPr userDrawn="1"/>
        </p:nvCxnSpPr>
        <p:spPr>
          <a:xfrm>
            <a:off x="4185920" y="2401054"/>
            <a:ext cx="528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206240" y="3130788"/>
            <a:ext cx="528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206240" y="3950454"/>
            <a:ext cx="528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206240" y="4802108"/>
            <a:ext cx="528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5023295" y="2231777"/>
            <a:ext cx="2238770" cy="338554"/>
          </a:xfrm>
          <a:prstGeom prst="rect">
            <a:avLst/>
          </a:prstGeom>
          <a:noFill/>
        </p:spPr>
        <p:txBody>
          <a:bodyPr wrap="square" rtlCol="0">
            <a:spAutoFit/>
          </a:bodyPr>
          <a:lstStyle/>
          <a:p>
            <a:r>
              <a:rPr lang="en-GB" sz="1600" dirty="0" smtClean="0">
                <a:latin typeface="Arial" charset="0"/>
                <a:ea typeface="Arial" charset="0"/>
                <a:cs typeface="Arial" charset="0"/>
              </a:rPr>
              <a:t>RESELLER</a:t>
            </a:r>
          </a:p>
        </p:txBody>
      </p:sp>
      <p:sp>
        <p:nvSpPr>
          <p:cNvPr id="15" name="TextBox 14"/>
          <p:cNvSpPr txBox="1"/>
          <p:nvPr userDrawn="1"/>
        </p:nvSpPr>
        <p:spPr>
          <a:xfrm>
            <a:off x="5015470" y="2932519"/>
            <a:ext cx="2777250" cy="584775"/>
          </a:xfrm>
          <a:prstGeom prst="rect">
            <a:avLst/>
          </a:prstGeom>
          <a:noFill/>
        </p:spPr>
        <p:txBody>
          <a:bodyPr wrap="square" rtlCol="0">
            <a:spAutoFit/>
          </a:bodyPr>
          <a:lstStyle/>
          <a:p>
            <a:r>
              <a:rPr lang="en-GB" sz="1600" dirty="0" smtClean="0">
                <a:latin typeface="Arial" charset="0"/>
                <a:ea typeface="Arial" charset="0"/>
                <a:cs typeface="Arial" charset="0"/>
              </a:rPr>
              <a:t>CIVIL</a:t>
            </a:r>
            <a:br>
              <a:rPr lang="en-GB" sz="1600" dirty="0" smtClean="0">
                <a:latin typeface="Arial" charset="0"/>
                <a:ea typeface="Arial" charset="0"/>
                <a:cs typeface="Arial" charset="0"/>
              </a:rPr>
            </a:br>
            <a:r>
              <a:rPr lang="en-GB" sz="1600" dirty="0" smtClean="0">
                <a:latin typeface="Arial" charset="0"/>
                <a:ea typeface="Arial" charset="0"/>
                <a:cs typeface="Arial" charset="0"/>
              </a:rPr>
              <a:t>DEFENCE &amp; SECURITY</a:t>
            </a:r>
          </a:p>
        </p:txBody>
      </p:sp>
      <p:sp>
        <p:nvSpPr>
          <p:cNvPr id="16" name="TextBox 15"/>
          <p:cNvSpPr txBox="1"/>
          <p:nvPr userDrawn="1"/>
        </p:nvSpPr>
        <p:spPr>
          <a:xfrm>
            <a:off x="5023295" y="3712268"/>
            <a:ext cx="2777250" cy="584775"/>
          </a:xfrm>
          <a:prstGeom prst="rect">
            <a:avLst/>
          </a:prstGeom>
          <a:noFill/>
        </p:spPr>
        <p:txBody>
          <a:bodyPr wrap="square" rtlCol="0">
            <a:spAutoFit/>
          </a:bodyPr>
          <a:lstStyle/>
          <a:p>
            <a:r>
              <a:rPr lang="en-GB" sz="1600" dirty="0" smtClean="0">
                <a:latin typeface="Arial" charset="0"/>
                <a:ea typeface="Arial" charset="0"/>
                <a:cs typeface="Arial" charset="0"/>
              </a:rPr>
              <a:t>MOBILE</a:t>
            </a:r>
            <a:br>
              <a:rPr lang="en-GB" sz="1600" dirty="0" smtClean="0">
                <a:latin typeface="Arial" charset="0"/>
                <a:ea typeface="Arial" charset="0"/>
                <a:cs typeface="Arial" charset="0"/>
              </a:rPr>
            </a:br>
            <a:r>
              <a:rPr lang="en-GB" sz="1600" dirty="0" smtClean="0">
                <a:latin typeface="Arial" charset="0"/>
                <a:ea typeface="Arial" charset="0"/>
                <a:cs typeface="Arial" charset="0"/>
              </a:rPr>
              <a:t>FIXED</a:t>
            </a:r>
          </a:p>
        </p:txBody>
      </p:sp>
      <p:sp>
        <p:nvSpPr>
          <p:cNvPr id="17" name="TextBox 16"/>
          <p:cNvSpPr txBox="1"/>
          <p:nvPr userDrawn="1"/>
        </p:nvSpPr>
        <p:spPr>
          <a:xfrm>
            <a:off x="5010390" y="4531826"/>
            <a:ext cx="2777250" cy="584775"/>
          </a:xfrm>
          <a:prstGeom prst="rect">
            <a:avLst/>
          </a:prstGeom>
          <a:noFill/>
        </p:spPr>
        <p:txBody>
          <a:bodyPr wrap="square" rtlCol="0">
            <a:spAutoFit/>
          </a:bodyPr>
          <a:lstStyle/>
          <a:p>
            <a:r>
              <a:rPr lang="en-GB" sz="1600" dirty="0" smtClean="0">
                <a:latin typeface="Arial" charset="0"/>
                <a:ea typeface="Arial" charset="0"/>
                <a:cs typeface="Arial" charset="0"/>
              </a:rPr>
              <a:t>SATELLITE OPERATORS</a:t>
            </a:r>
            <a:br>
              <a:rPr lang="en-GB" sz="1600" dirty="0" smtClean="0">
                <a:latin typeface="Arial" charset="0"/>
                <a:ea typeface="Arial" charset="0"/>
                <a:cs typeface="Arial" charset="0"/>
              </a:rPr>
            </a:br>
            <a:r>
              <a:rPr lang="en-GB" sz="1600" dirty="0" smtClean="0">
                <a:latin typeface="Arial" charset="0"/>
                <a:ea typeface="Arial" charset="0"/>
                <a:cs typeface="Arial" charset="0"/>
              </a:rPr>
              <a:t>SATELLITE INTEGRATORS</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0828" y="0"/>
            <a:ext cx="3661172" cy="6858000"/>
          </a:xfrm>
          <a:prstGeom prst="rect">
            <a:avLst/>
          </a:prstGeom>
        </p:spPr>
      </p:pic>
    </p:spTree>
    <p:extLst>
      <p:ext uri="{BB962C8B-B14F-4D97-AF65-F5344CB8AC3E}">
        <p14:creationId xmlns:p14="http://schemas.microsoft.com/office/powerpoint/2010/main" val="264293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UR SERVICES">
    <p:spTree>
      <p:nvGrpSpPr>
        <p:cNvPr id="1" name=""/>
        <p:cNvGrpSpPr/>
        <p:nvPr/>
      </p:nvGrpSpPr>
      <p:grpSpPr>
        <a:xfrm>
          <a:off x="0" y="0"/>
          <a:ext cx="0" cy="0"/>
          <a:chOff x="0" y="0"/>
          <a:chExt cx="0" cy="0"/>
        </a:xfrm>
      </p:grpSpPr>
      <p:sp>
        <p:nvSpPr>
          <p:cNvPr id="2" name="TextBox 1"/>
          <p:cNvSpPr txBox="1"/>
          <p:nvPr userDrawn="1"/>
        </p:nvSpPr>
        <p:spPr>
          <a:xfrm>
            <a:off x="788910" y="1501792"/>
            <a:ext cx="7334010" cy="646331"/>
          </a:xfrm>
          <a:prstGeom prst="rect">
            <a:avLst/>
          </a:prstGeom>
          <a:noFill/>
        </p:spPr>
        <p:txBody>
          <a:bodyPr wrap="square" rtlCol="0">
            <a:spAutoFit/>
          </a:bodyPr>
          <a:lstStyle/>
          <a:p>
            <a:r>
              <a:rPr lang="en-GB" b="0" dirty="0" smtClean="0">
                <a:solidFill>
                  <a:schemeClr val="accent3"/>
                </a:solidFill>
                <a:latin typeface="Arial" charset="0"/>
                <a:ea typeface="Arial" charset="0"/>
                <a:cs typeface="Arial" charset="0"/>
              </a:rPr>
              <a:t>WE CONNECT HOMES, GROW BUSINESSES, EXTEND NETWORKS, CHANGE LIVES.</a:t>
            </a:r>
          </a:p>
        </p:txBody>
      </p:sp>
      <p:sp>
        <p:nvSpPr>
          <p:cNvPr id="3" name="TextBox 2"/>
          <p:cNvSpPr txBox="1"/>
          <p:nvPr userDrawn="1"/>
        </p:nvSpPr>
        <p:spPr>
          <a:xfrm>
            <a:off x="788910" y="398651"/>
            <a:ext cx="9852180" cy="646331"/>
          </a:xfrm>
          <a:prstGeom prst="rect">
            <a:avLst/>
          </a:prstGeom>
          <a:noFill/>
        </p:spPr>
        <p:txBody>
          <a:bodyPr wrap="square" rtlCol="0">
            <a:spAutoFit/>
          </a:bodyPr>
          <a:lstStyle/>
          <a:p>
            <a:r>
              <a:rPr lang="en-GB" sz="3600" b="1" dirty="0" smtClean="0">
                <a:solidFill>
                  <a:schemeClr val="accent3"/>
                </a:solidFill>
                <a:latin typeface="Arial" charset="0"/>
                <a:ea typeface="Arial" charset="0"/>
                <a:cs typeface="Arial" charset="0"/>
              </a:rPr>
              <a:t>OUR SERVICES</a:t>
            </a:r>
          </a:p>
        </p:txBody>
      </p:sp>
      <p:cxnSp>
        <p:nvCxnSpPr>
          <p:cNvPr id="4" name="Straight Connector 3"/>
          <p:cNvCxnSpPr/>
          <p:nvPr userDrawn="1"/>
        </p:nvCxnSpPr>
        <p:spPr>
          <a:xfrm>
            <a:off x="890838" y="1209501"/>
            <a:ext cx="69425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788910" y="2391008"/>
            <a:ext cx="7552450" cy="3108543"/>
          </a:xfrm>
          <a:prstGeom prst="rect">
            <a:avLst/>
          </a:prstGeom>
        </p:spPr>
        <p:txBody>
          <a:bodyPr wrap="square">
            <a:spAutoFit/>
          </a:bodyPr>
          <a:lstStyle/>
          <a:p>
            <a:r>
              <a:rPr lang="en-GB" sz="1400" dirty="0" smtClean="0">
                <a:solidFill>
                  <a:schemeClr val="bg1"/>
                </a:solidFill>
                <a:latin typeface="Arial" panose="020B0604020202020204" pitchFamily="34" charset="0"/>
                <a:cs typeface="Arial" panose="020B0604020202020204" pitchFamily="34" charset="0"/>
              </a:rPr>
              <a:t>Through our trusted network of </a:t>
            </a:r>
            <a:r>
              <a:rPr lang="en-GB" sz="1400" dirty="0">
                <a:solidFill>
                  <a:schemeClr val="bg1"/>
                </a:solidFill>
                <a:latin typeface="Arial" panose="020B0604020202020204" pitchFamily="34" charset="0"/>
                <a:cs typeface="Arial" panose="020B0604020202020204" pitchFamily="34" charset="0"/>
              </a:rPr>
              <a:t>A</a:t>
            </a:r>
            <a:r>
              <a:rPr lang="en-GB" sz="1400" dirty="0" smtClean="0">
                <a:solidFill>
                  <a:schemeClr val="bg1"/>
                </a:solidFill>
                <a:latin typeface="Arial" panose="020B0604020202020204" pitchFamily="34" charset="0"/>
                <a:cs typeface="Arial" panose="020B0604020202020204" pitchFamily="34" charset="0"/>
              </a:rPr>
              <a:t>vanti Partners, our service is used to connect people in homes and their communities, connect SMEs and large enterprises, as well as extending and improving 3G and 4G networks.</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We work closely with local governments to roll out universal service, health and education</a:t>
            </a:r>
          </a:p>
          <a:p>
            <a:r>
              <a:rPr lang="en-GB" sz="1400" dirty="0">
                <a:solidFill>
                  <a:schemeClr val="bg1"/>
                </a:solidFill>
                <a:latin typeface="Arial" panose="020B0604020202020204" pitchFamily="34" charset="0"/>
                <a:cs typeface="Arial" panose="020B0604020202020204" pitchFamily="34" charset="0"/>
              </a:rPr>
              <a:t>projects and are trusted to provide secure and resilient communications for national</a:t>
            </a:r>
          </a:p>
          <a:p>
            <a:r>
              <a:rPr lang="en-GB" sz="1400" dirty="0">
                <a:solidFill>
                  <a:schemeClr val="bg1"/>
                </a:solidFill>
                <a:latin typeface="Arial" panose="020B0604020202020204" pitchFamily="34" charset="0"/>
                <a:cs typeface="Arial" panose="020B0604020202020204" pitchFamily="34" charset="0"/>
              </a:rPr>
              <a:t>defence and security</a:t>
            </a:r>
            <a:r>
              <a:rPr lang="en-GB" sz="1400" dirty="0" smtClean="0">
                <a:solidFill>
                  <a:schemeClr val="bg1"/>
                </a:solidFill>
                <a:latin typeface="Arial" panose="020B0604020202020204" pitchFamily="34" charset="0"/>
                <a:cs typeface="Arial" panose="020B0604020202020204" pitchFamily="34" charset="0"/>
              </a:rPr>
              <a:t>.</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We’re the leaders in Ka-band communications. We have worked in some of EMEA’s</a:t>
            </a:r>
          </a:p>
          <a:p>
            <a:r>
              <a:rPr lang="en-GB" sz="1400" dirty="0">
                <a:solidFill>
                  <a:schemeClr val="bg1"/>
                </a:solidFill>
                <a:latin typeface="Arial" panose="020B0604020202020204" pitchFamily="34" charset="0"/>
                <a:cs typeface="Arial" panose="020B0604020202020204" pitchFamily="34" charset="0"/>
              </a:rPr>
              <a:t>most challenging locations, pushing boundaries to deliver innovative and flexible</a:t>
            </a:r>
          </a:p>
          <a:p>
            <a:r>
              <a:rPr lang="en-GB" sz="1400" dirty="0">
                <a:solidFill>
                  <a:schemeClr val="bg1"/>
                </a:solidFill>
                <a:latin typeface="Arial" panose="020B0604020202020204" pitchFamily="34" charset="0"/>
                <a:cs typeface="Arial" panose="020B0604020202020204" pitchFamily="34" charset="0"/>
              </a:rPr>
              <a:t>communications across our sectors</a:t>
            </a:r>
            <a:r>
              <a:rPr lang="en-GB" sz="1400" dirty="0" smtClean="0">
                <a:solidFill>
                  <a:schemeClr val="bg1"/>
                </a:solidFill>
                <a:latin typeface="Arial" panose="020B0604020202020204" pitchFamily="34" charset="0"/>
                <a:cs typeface="Arial" panose="020B0604020202020204" pitchFamily="34" charset="0"/>
              </a:rPr>
              <a:t>.</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Through our technology, we empower our Partners, ensuring they deliver always-on</a:t>
            </a:r>
          </a:p>
          <a:p>
            <a:r>
              <a:rPr lang="en-GB" sz="1400" dirty="0">
                <a:solidFill>
                  <a:schemeClr val="bg1"/>
                </a:solidFill>
                <a:latin typeface="Arial" panose="020B0604020202020204" pitchFamily="34" charset="0"/>
                <a:cs typeface="Arial" panose="020B0604020202020204" pitchFamily="34" charset="0"/>
              </a:rPr>
              <a:t>connectivity to their customers, wherever they may be.</a:t>
            </a:r>
          </a:p>
        </p:txBody>
      </p:sp>
      <p:grpSp>
        <p:nvGrpSpPr>
          <p:cNvPr id="9" name="Group 8"/>
          <p:cNvGrpSpPr/>
          <p:nvPr userDrawn="1"/>
        </p:nvGrpSpPr>
        <p:grpSpPr>
          <a:xfrm>
            <a:off x="0" y="5923280"/>
            <a:ext cx="1483360" cy="934720"/>
            <a:chOff x="0" y="5923280"/>
            <a:chExt cx="1483360" cy="934720"/>
          </a:xfrm>
        </p:grpSpPr>
        <p:sp>
          <p:nvSpPr>
            <p:cNvPr id="7" name="Rectangle 6"/>
            <p:cNvSpPr/>
            <p:nvPr userDrawn="1"/>
          </p:nvSpPr>
          <p:spPr>
            <a:xfrm>
              <a:off x="0" y="5923280"/>
              <a:ext cx="1483360" cy="9347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3226" y="5988601"/>
              <a:ext cx="710292" cy="674045"/>
            </a:xfrm>
            <a:prstGeom prst="rect">
              <a:avLst/>
            </a:prstGeom>
          </p:spPr>
        </p:pic>
      </p:gr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30828" y="0"/>
            <a:ext cx="3661172" cy="6858000"/>
          </a:xfrm>
          <a:prstGeom prst="rect">
            <a:avLst/>
          </a:prstGeom>
        </p:spPr>
      </p:pic>
    </p:spTree>
    <p:extLst>
      <p:ext uri="{BB962C8B-B14F-4D97-AF65-F5344CB8AC3E}">
        <p14:creationId xmlns:p14="http://schemas.microsoft.com/office/powerpoint/2010/main" val="37396901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UR PRODUCTS">
    <p:spTree>
      <p:nvGrpSpPr>
        <p:cNvPr id="1" name=""/>
        <p:cNvGrpSpPr/>
        <p:nvPr/>
      </p:nvGrpSpPr>
      <p:grpSpPr>
        <a:xfrm>
          <a:off x="0" y="0"/>
          <a:ext cx="0" cy="0"/>
          <a:chOff x="0" y="0"/>
          <a:chExt cx="0" cy="0"/>
        </a:xfrm>
      </p:grpSpPr>
      <p:sp>
        <p:nvSpPr>
          <p:cNvPr id="2" name="TextBox 1"/>
          <p:cNvSpPr txBox="1"/>
          <p:nvPr userDrawn="1"/>
        </p:nvSpPr>
        <p:spPr>
          <a:xfrm>
            <a:off x="788910" y="1450408"/>
            <a:ext cx="7044450" cy="923330"/>
          </a:xfrm>
          <a:prstGeom prst="rect">
            <a:avLst/>
          </a:prstGeom>
          <a:noFill/>
        </p:spPr>
        <p:txBody>
          <a:bodyPr wrap="square" rtlCol="0">
            <a:spAutoFit/>
          </a:bodyPr>
          <a:lstStyle/>
          <a:p>
            <a:r>
              <a:rPr lang="en-GB" sz="1800" b="0" i="0" u="none" strike="noStrike" kern="1200" baseline="0" dirty="0" smtClean="0">
                <a:solidFill>
                  <a:schemeClr val="accent3"/>
                </a:solidFill>
                <a:latin typeface="Arial" panose="020B0604020202020204" pitchFamily="34" charset="0"/>
                <a:ea typeface="+mn-ea"/>
                <a:cs typeface="Arial" panose="020B0604020202020204" pitchFamily="34" charset="0"/>
              </a:rPr>
              <a:t>We understand how important it is for our product offering to be aligned with the evolving demands and expectations of our customers.</a:t>
            </a:r>
            <a:endParaRPr lang="en-GB" b="1" dirty="0" smtClean="0">
              <a:solidFill>
                <a:schemeClr val="accent3"/>
              </a:solidFill>
              <a:latin typeface="Arial" panose="020B0604020202020204" pitchFamily="34" charset="0"/>
              <a:ea typeface="Arial" charset="0"/>
              <a:cs typeface="Arial" panose="020B0604020202020204" pitchFamily="34" charset="0"/>
            </a:endParaRPr>
          </a:p>
        </p:txBody>
      </p:sp>
      <p:sp>
        <p:nvSpPr>
          <p:cNvPr id="3" name="TextBox 2"/>
          <p:cNvSpPr txBox="1"/>
          <p:nvPr userDrawn="1"/>
        </p:nvSpPr>
        <p:spPr>
          <a:xfrm>
            <a:off x="788910" y="408811"/>
            <a:ext cx="9852180" cy="646331"/>
          </a:xfrm>
          <a:prstGeom prst="rect">
            <a:avLst/>
          </a:prstGeom>
          <a:noFill/>
        </p:spPr>
        <p:txBody>
          <a:bodyPr wrap="square" rtlCol="0">
            <a:spAutoFit/>
          </a:bodyPr>
          <a:lstStyle/>
          <a:p>
            <a:r>
              <a:rPr lang="en-GB" sz="3600" b="1" dirty="0" smtClean="0">
                <a:solidFill>
                  <a:schemeClr val="accent3"/>
                </a:solidFill>
                <a:latin typeface="Arial" charset="0"/>
                <a:ea typeface="Arial" charset="0"/>
                <a:cs typeface="Arial" charset="0"/>
              </a:rPr>
              <a:t>OUR PRODUCTS</a:t>
            </a:r>
          </a:p>
        </p:txBody>
      </p:sp>
      <p:cxnSp>
        <p:nvCxnSpPr>
          <p:cNvPr id="4" name="Straight Connector 3"/>
          <p:cNvCxnSpPr/>
          <p:nvPr userDrawn="1"/>
        </p:nvCxnSpPr>
        <p:spPr>
          <a:xfrm>
            <a:off x="890838" y="1219661"/>
            <a:ext cx="69425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8910" y="2544226"/>
            <a:ext cx="7237490" cy="20621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Through our industry expertise and technical infrastructure, we have developed a range of satellite connectivity products that address the specific needs of internet service providers, mobile network operators, government services and other satellite operators.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Discover how we can help you thrive in your market: From simple market ready broadband packages through to end-to-end fully managed services, we have solutions to address multiple satellite connectivity needs.</a:t>
            </a: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Rectangle 10"/>
          <p:cNvSpPr/>
          <p:nvPr userDrawn="1"/>
        </p:nvSpPr>
        <p:spPr>
          <a:xfrm>
            <a:off x="0" y="5923280"/>
            <a:ext cx="1483360" cy="9347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3226" y="5988601"/>
            <a:ext cx="710292" cy="674045"/>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30828" y="0"/>
            <a:ext cx="3661172" cy="6858000"/>
          </a:xfrm>
          <a:prstGeom prst="rect">
            <a:avLst/>
          </a:prstGeom>
        </p:spPr>
      </p:pic>
    </p:spTree>
    <p:extLst>
      <p:ext uri="{BB962C8B-B14F-4D97-AF65-F5344CB8AC3E}">
        <p14:creationId xmlns:p14="http://schemas.microsoft.com/office/powerpoint/2010/main" val="4656644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DUCTS (ALL)">
    <p:spTree>
      <p:nvGrpSpPr>
        <p:cNvPr id="1" name=""/>
        <p:cNvGrpSpPr/>
        <p:nvPr/>
      </p:nvGrpSpPr>
      <p:grpSpPr>
        <a:xfrm>
          <a:off x="0" y="0"/>
          <a:ext cx="0" cy="0"/>
          <a:chOff x="0" y="0"/>
          <a:chExt cx="0" cy="0"/>
        </a:xfrm>
      </p:grpSpPr>
      <p:sp>
        <p:nvSpPr>
          <p:cNvPr id="6" name="Rectangle 5"/>
          <p:cNvSpPr/>
          <p:nvPr userDrawn="1"/>
        </p:nvSpPr>
        <p:spPr>
          <a:xfrm>
            <a:off x="162045" y="173620"/>
            <a:ext cx="2766350" cy="6528122"/>
          </a:xfrm>
          <a:prstGeom prst="rect">
            <a:avLst/>
          </a:prstGeom>
          <a:solidFill>
            <a:srgbClr val="00ABE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3157961" y="173620"/>
            <a:ext cx="2766350" cy="6528122"/>
          </a:xfrm>
          <a:prstGeom prst="rect">
            <a:avLst/>
          </a:prstGeom>
          <a:solidFill>
            <a:srgbClr val="45AC3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6175097" y="185195"/>
            <a:ext cx="2766350" cy="6528122"/>
          </a:xfrm>
          <a:prstGeom prst="rect">
            <a:avLst/>
          </a:prstGeom>
          <a:solidFill>
            <a:srgbClr val="D70929"/>
          </a:solidFill>
          <a:ln>
            <a:solidFill>
              <a:srgbClr val="D709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9225023" y="185195"/>
            <a:ext cx="2766350" cy="652812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userDrawn="1"/>
        </p:nvSpPr>
        <p:spPr>
          <a:xfrm>
            <a:off x="341452" y="3646026"/>
            <a:ext cx="2407533" cy="1323439"/>
          </a:xfrm>
          <a:prstGeom prst="rect">
            <a:avLst/>
          </a:prstGeom>
          <a:noFill/>
        </p:spPr>
        <p:txBody>
          <a:bodyPr wrap="square" rtlCol="0">
            <a:spAutoFit/>
          </a:bodyPr>
          <a:lstStyle/>
          <a:p>
            <a:r>
              <a:rPr lang="en-GB" sz="1600" b="0" i="0" u="none" strike="noStrike" kern="1200" baseline="0" dirty="0" smtClean="0">
                <a:solidFill>
                  <a:schemeClr val="bg1"/>
                </a:solidFill>
                <a:latin typeface="Arial" panose="020B0604020202020204" pitchFamily="34" charset="0"/>
                <a:ea typeface="+mn-ea"/>
                <a:cs typeface="Arial" panose="020B0604020202020204" pitchFamily="34" charset="0"/>
              </a:rPr>
              <a:t>Market-ready</a:t>
            </a:r>
          </a:p>
          <a:p>
            <a:r>
              <a:rPr lang="en-GB" sz="1600" b="0" i="0" u="none" strike="noStrike" kern="1200" baseline="0" dirty="0" smtClean="0">
                <a:solidFill>
                  <a:schemeClr val="bg1"/>
                </a:solidFill>
                <a:latin typeface="Arial" panose="020B0604020202020204" pitchFamily="34" charset="0"/>
                <a:ea typeface="+mn-ea"/>
                <a:cs typeface="Arial" panose="020B0604020202020204" pitchFamily="34" charset="0"/>
              </a:rPr>
              <a:t>broadband packages for</a:t>
            </a:r>
          </a:p>
          <a:p>
            <a:r>
              <a:rPr lang="en-GB" sz="1600" b="0" i="0" u="none" strike="noStrike" kern="1200" baseline="0" dirty="0" smtClean="0">
                <a:solidFill>
                  <a:schemeClr val="bg1"/>
                </a:solidFill>
                <a:latin typeface="Arial" panose="020B0604020202020204" pitchFamily="34" charset="0"/>
                <a:ea typeface="+mn-ea"/>
                <a:cs typeface="Arial" panose="020B0604020202020204" pitchFamily="34" charset="0"/>
              </a:rPr>
              <a:t>customers to sell on to consumers and small businesses.</a:t>
            </a:r>
            <a:endParaRPr lang="en-GB" sz="1600" dirty="0" smtClean="0">
              <a:solidFill>
                <a:schemeClr val="bg1"/>
              </a:solidFill>
              <a:latin typeface="Arial" panose="020B0604020202020204" pitchFamily="34" charset="0"/>
              <a:ea typeface="Arial" charset="0"/>
              <a:cs typeface="Arial" panose="020B0604020202020204" pitchFamily="34" charset="0"/>
            </a:endParaRPr>
          </a:p>
        </p:txBody>
      </p:sp>
      <p:sp>
        <p:nvSpPr>
          <p:cNvPr id="20" name="TextBox 19"/>
          <p:cNvSpPr txBox="1"/>
          <p:nvPr userDrawn="1"/>
        </p:nvSpPr>
        <p:spPr>
          <a:xfrm>
            <a:off x="3337369" y="3646025"/>
            <a:ext cx="2407533" cy="1323439"/>
          </a:xfrm>
          <a:prstGeom prst="rect">
            <a:avLst/>
          </a:prstGeom>
          <a:noFill/>
        </p:spPr>
        <p:txBody>
          <a:bodyPr wrap="square" rtlCol="0">
            <a:spAutoFit/>
          </a:bodyPr>
          <a:lstStyle/>
          <a:p>
            <a:r>
              <a:rPr lang="en-GB" sz="1600" b="0" i="0" u="none" strike="noStrike" kern="1200" baseline="0" dirty="0" smtClean="0">
                <a:solidFill>
                  <a:schemeClr val="bg1"/>
                </a:solidFill>
                <a:latin typeface="Arial" panose="020B0604020202020204" pitchFamily="34" charset="0"/>
                <a:ea typeface="+mn-ea"/>
                <a:cs typeface="Arial" panose="020B0604020202020204" pitchFamily="34" charset="0"/>
              </a:rPr>
              <a:t>Tailored connectivity</a:t>
            </a:r>
          </a:p>
          <a:p>
            <a:r>
              <a:rPr lang="en-GB" sz="1600" b="0" i="0" u="none" strike="noStrike" kern="1200" baseline="0" dirty="0" smtClean="0">
                <a:solidFill>
                  <a:schemeClr val="bg1"/>
                </a:solidFill>
                <a:latin typeface="Arial" panose="020B0604020202020204" pitchFamily="34" charset="0"/>
                <a:ea typeface="+mn-ea"/>
                <a:cs typeface="Arial" panose="020B0604020202020204" pitchFamily="34" charset="0"/>
              </a:rPr>
              <a:t>solutions that enable</a:t>
            </a:r>
          </a:p>
          <a:p>
            <a:r>
              <a:rPr lang="en-GB" sz="1600" b="0" i="0" u="none" strike="noStrike" kern="1200" baseline="0" dirty="0" smtClean="0">
                <a:solidFill>
                  <a:schemeClr val="bg1"/>
                </a:solidFill>
                <a:latin typeface="Arial" panose="020B0604020202020204" pitchFamily="34" charset="0"/>
                <a:ea typeface="+mn-ea"/>
                <a:cs typeface="Arial" panose="020B0604020202020204" pitchFamily="34" charset="0"/>
              </a:rPr>
              <a:t>customers to become</a:t>
            </a:r>
          </a:p>
          <a:p>
            <a:r>
              <a:rPr lang="en-GB" sz="1600" b="0" i="0" u="none" strike="noStrike" kern="1200" baseline="0" dirty="0" smtClean="0">
                <a:solidFill>
                  <a:schemeClr val="bg1"/>
                </a:solidFill>
                <a:latin typeface="Arial" panose="020B0604020202020204" pitchFamily="34" charset="0"/>
                <a:ea typeface="+mn-ea"/>
                <a:cs typeface="Arial" panose="020B0604020202020204" pitchFamily="34" charset="0"/>
              </a:rPr>
              <a:t>virtual network operators.</a:t>
            </a:r>
            <a:endParaRPr lang="en-GB" sz="1400" dirty="0" smtClean="0">
              <a:solidFill>
                <a:schemeClr val="bg1"/>
              </a:solidFill>
              <a:latin typeface="Arial" panose="020B0604020202020204" pitchFamily="34" charset="0"/>
              <a:ea typeface="Arial" charset="0"/>
              <a:cs typeface="Arial" panose="020B0604020202020204" pitchFamily="34" charset="0"/>
            </a:endParaRPr>
          </a:p>
        </p:txBody>
      </p:sp>
      <p:sp>
        <p:nvSpPr>
          <p:cNvPr id="21" name="TextBox 20"/>
          <p:cNvSpPr txBox="1"/>
          <p:nvPr userDrawn="1"/>
        </p:nvSpPr>
        <p:spPr>
          <a:xfrm>
            <a:off x="6354505" y="3646024"/>
            <a:ext cx="2407533" cy="1569660"/>
          </a:xfrm>
          <a:prstGeom prst="rect">
            <a:avLst/>
          </a:prstGeom>
          <a:noFill/>
        </p:spPr>
        <p:txBody>
          <a:bodyPr wrap="square" rtlCol="0">
            <a:spAutoFit/>
          </a:bodyPr>
          <a:lstStyle/>
          <a:p>
            <a:r>
              <a:rPr lang="en-GB" sz="1600" b="0" i="0" u="none" strike="noStrike" kern="1200" baseline="0" dirty="0" smtClean="0">
                <a:solidFill>
                  <a:schemeClr val="bg1"/>
                </a:solidFill>
                <a:latin typeface="Arial" panose="020B0604020202020204" pitchFamily="34" charset="0"/>
                <a:ea typeface="+mn-ea"/>
                <a:cs typeface="Arial" panose="020B0604020202020204" pitchFamily="34" charset="0"/>
              </a:rPr>
              <a:t>Raw bandwidth and</a:t>
            </a:r>
          </a:p>
          <a:p>
            <a:r>
              <a:rPr lang="en-GB" sz="1600" b="0" i="0" u="none" strike="noStrike" kern="1200" baseline="0" dirty="0" smtClean="0">
                <a:solidFill>
                  <a:schemeClr val="bg1"/>
                </a:solidFill>
                <a:latin typeface="Arial" panose="020B0604020202020204" pitchFamily="34" charset="0"/>
                <a:ea typeface="+mn-ea"/>
                <a:cs typeface="Arial" panose="020B0604020202020204" pitchFamily="34" charset="0"/>
              </a:rPr>
              <a:t>hosting for customers</a:t>
            </a:r>
          </a:p>
          <a:p>
            <a:r>
              <a:rPr lang="en-GB" sz="1600" b="0" i="0" u="none" strike="noStrike" kern="1200" baseline="0" dirty="0" smtClean="0">
                <a:solidFill>
                  <a:schemeClr val="bg1"/>
                </a:solidFill>
                <a:latin typeface="Arial" panose="020B0604020202020204" pitchFamily="34" charset="0"/>
                <a:ea typeface="+mn-ea"/>
                <a:cs typeface="Arial" panose="020B0604020202020204" pitchFamily="34" charset="0"/>
              </a:rPr>
              <a:t>who need to increase</a:t>
            </a:r>
          </a:p>
          <a:p>
            <a:r>
              <a:rPr lang="en-GB" sz="1600" b="0" i="0" u="none" strike="noStrike" kern="1200" baseline="0" dirty="0" smtClean="0">
                <a:solidFill>
                  <a:schemeClr val="bg1"/>
                </a:solidFill>
                <a:latin typeface="Arial" panose="020B0604020202020204" pitchFamily="34" charset="0"/>
                <a:ea typeface="+mn-ea"/>
                <a:cs typeface="Arial" panose="020B0604020202020204" pitchFamily="34" charset="0"/>
              </a:rPr>
              <a:t>their coverage in the</a:t>
            </a:r>
          </a:p>
          <a:p>
            <a:r>
              <a:rPr lang="en-GB" sz="1600" b="0" i="0" u="none" strike="noStrike" kern="1200" baseline="0" dirty="0" smtClean="0">
                <a:solidFill>
                  <a:schemeClr val="bg1"/>
                </a:solidFill>
                <a:latin typeface="Arial" panose="020B0604020202020204" pitchFamily="34" charset="0"/>
                <a:ea typeface="+mn-ea"/>
                <a:cs typeface="Arial" panose="020B0604020202020204" pitchFamily="34" charset="0"/>
              </a:rPr>
              <a:t>most time and</a:t>
            </a:r>
          </a:p>
          <a:p>
            <a:r>
              <a:rPr lang="en-GB" sz="1600" b="0" i="0" u="none" strike="noStrike" kern="1200" baseline="0" dirty="0" smtClean="0">
                <a:solidFill>
                  <a:schemeClr val="bg1"/>
                </a:solidFill>
                <a:latin typeface="Arial" panose="020B0604020202020204" pitchFamily="34" charset="0"/>
                <a:ea typeface="+mn-ea"/>
                <a:cs typeface="Arial" panose="020B0604020202020204" pitchFamily="34" charset="0"/>
              </a:rPr>
              <a:t>cost-efficient manner.</a:t>
            </a:r>
            <a:endParaRPr lang="en-GB" sz="1600" dirty="0" smtClean="0">
              <a:solidFill>
                <a:schemeClr val="bg1"/>
              </a:solidFill>
              <a:latin typeface="Arial" panose="020B0604020202020204" pitchFamily="34" charset="0"/>
              <a:ea typeface="Arial" charset="0"/>
              <a:cs typeface="Arial" panose="020B0604020202020204" pitchFamily="34" charset="0"/>
            </a:endParaRPr>
          </a:p>
        </p:txBody>
      </p:sp>
      <p:sp>
        <p:nvSpPr>
          <p:cNvPr id="22" name="TextBox 21"/>
          <p:cNvSpPr txBox="1"/>
          <p:nvPr userDrawn="1"/>
        </p:nvSpPr>
        <p:spPr>
          <a:xfrm>
            <a:off x="9404431" y="3646023"/>
            <a:ext cx="2407533" cy="1815882"/>
          </a:xfrm>
          <a:prstGeom prst="rect">
            <a:avLst/>
          </a:prstGeom>
          <a:noFill/>
        </p:spPr>
        <p:txBody>
          <a:bodyPr wrap="square" rtlCol="0">
            <a:spAutoFit/>
          </a:bodyPr>
          <a:lstStyle/>
          <a:p>
            <a:r>
              <a:rPr lang="en-GB" sz="1600" b="0" i="0" u="none" strike="noStrike" kern="1200" baseline="0" dirty="0" smtClean="0">
                <a:solidFill>
                  <a:schemeClr val="bg1"/>
                </a:solidFill>
                <a:latin typeface="Arial" panose="020B0604020202020204" pitchFamily="34" charset="0"/>
                <a:ea typeface="+mn-ea"/>
                <a:cs typeface="Arial" panose="020B0604020202020204" pitchFamily="34" charset="0"/>
              </a:rPr>
              <a:t>End-to-end fully managed services for</a:t>
            </a:r>
          </a:p>
          <a:p>
            <a:r>
              <a:rPr lang="en-GB" sz="1600" b="0" i="0" u="none" strike="noStrike" kern="1200" baseline="0" dirty="0" smtClean="0">
                <a:solidFill>
                  <a:schemeClr val="bg1"/>
                </a:solidFill>
                <a:latin typeface="Arial" panose="020B0604020202020204" pitchFamily="34" charset="0"/>
                <a:ea typeface="+mn-ea"/>
                <a:cs typeface="Arial" panose="020B0604020202020204" pitchFamily="34" charset="0"/>
              </a:rPr>
              <a:t>customers who want</a:t>
            </a:r>
          </a:p>
          <a:p>
            <a:r>
              <a:rPr lang="en-GB" sz="1600" b="0" i="0" u="none" strike="noStrike" kern="1200" baseline="0" dirty="0" smtClean="0">
                <a:solidFill>
                  <a:schemeClr val="bg1"/>
                </a:solidFill>
                <a:latin typeface="Arial" panose="020B0604020202020204" pitchFamily="34" charset="0"/>
                <a:ea typeface="+mn-ea"/>
                <a:cs typeface="Arial" panose="020B0604020202020204" pitchFamily="34" charset="0"/>
              </a:rPr>
              <a:t>Avanti to manage</a:t>
            </a:r>
          </a:p>
          <a:p>
            <a:r>
              <a:rPr lang="en-GB" sz="1600" b="0" i="0" u="none" strike="noStrike" kern="1200" baseline="0" dirty="0" smtClean="0">
                <a:solidFill>
                  <a:schemeClr val="bg1"/>
                </a:solidFill>
                <a:latin typeface="Arial" panose="020B0604020202020204" pitchFamily="34" charset="0"/>
                <a:ea typeface="+mn-ea"/>
                <a:cs typeface="Arial" panose="020B0604020202020204" pitchFamily="34" charset="0"/>
              </a:rPr>
              <a:t>the implementation and management of their connectivity solutions.</a:t>
            </a:r>
            <a:endParaRPr lang="en-GB" sz="1600" dirty="0" smtClean="0">
              <a:solidFill>
                <a:schemeClr val="bg1"/>
              </a:solidFill>
              <a:latin typeface="Arial" panose="020B0604020202020204" pitchFamily="34" charset="0"/>
              <a:ea typeface="Arial" charset="0"/>
              <a:cs typeface="Arial" panose="020B0604020202020204" pitchFamily="34" charset="0"/>
            </a:endParaRPr>
          </a:p>
        </p:txBody>
      </p:sp>
      <p:pic>
        <p:nvPicPr>
          <p:cNvPr id="15365" name="Picture 5" descr="\\acg.lan\avanti\Marketing\Marketing\COR - Corporate\BR - Brand\New Brand July 2018\Products\PDFs\Avanti Product icons_Adapt copy 2.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540216" y="763406"/>
            <a:ext cx="2001838" cy="153035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acg.lan\avanti\Marketing\Marketing\COR - Corporate\BR - Brand\New Brand July 2018\Products\PDFs\Avanti Product icons_Connect copy 2.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42714" y="763406"/>
            <a:ext cx="2005012" cy="1530350"/>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7" descr="\\acg.lan\avanti\Marketing\Marketing\COR - Corporate\BR - Brand\New Brand July 2018\Products\PDFs\Avanti Product icons_Pure copy 2.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557353" y="763366"/>
            <a:ext cx="2001837" cy="1530350"/>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acg.lan\avanti\Marketing\Marketing\COR - Corporate\BR - Brand\New Brand July 2018\Products\PDFs\Avanti Product icons_Serve copy 2.pn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9607279" y="763406"/>
            <a:ext cx="2001837" cy="15303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162045" y="2823165"/>
            <a:ext cx="2766350" cy="369332"/>
          </a:xfrm>
          <a:prstGeom prst="rect">
            <a:avLst/>
          </a:prstGeom>
          <a:noFill/>
        </p:spPr>
        <p:txBody>
          <a:bodyPr wrap="square" rtlCol="0">
            <a:spAutoFit/>
          </a:bodyPr>
          <a:lstStyle/>
          <a:p>
            <a:pPr algn="ctr"/>
            <a:r>
              <a:rPr lang="en-GB" b="1" dirty="0" smtClean="0">
                <a:solidFill>
                  <a:schemeClr val="bg1"/>
                </a:solidFill>
                <a:latin typeface="Arial" charset="0"/>
                <a:ea typeface="Arial" charset="0"/>
                <a:cs typeface="Arial" charset="0"/>
              </a:rPr>
              <a:t>CONNECT</a:t>
            </a:r>
          </a:p>
        </p:txBody>
      </p:sp>
      <p:sp>
        <p:nvSpPr>
          <p:cNvPr id="28" name="TextBox 27"/>
          <p:cNvSpPr txBox="1"/>
          <p:nvPr userDrawn="1"/>
        </p:nvSpPr>
        <p:spPr>
          <a:xfrm>
            <a:off x="3157960" y="2823165"/>
            <a:ext cx="2766350" cy="369332"/>
          </a:xfrm>
          <a:prstGeom prst="rect">
            <a:avLst/>
          </a:prstGeom>
          <a:noFill/>
        </p:spPr>
        <p:txBody>
          <a:bodyPr wrap="square" rtlCol="0">
            <a:spAutoFit/>
          </a:bodyPr>
          <a:lstStyle/>
          <a:p>
            <a:pPr algn="ctr"/>
            <a:r>
              <a:rPr lang="en-GB" b="1" dirty="0" smtClean="0">
                <a:solidFill>
                  <a:schemeClr val="bg1"/>
                </a:solidFill>
                <a:latin typeface="Arial" charset="0"/>
                <a:ea typeface="Arial" charset="0"/>
                <a:cs typeface="Arial" charset="0"/>
              </a:rPr>
              <a:t>ADAPT</a:t>
            </a:r>
          </a:p>
        </p:txBody>
      </p:sp>
      <p:sp>
        <p:nvSpPr>
          <p:cNvPr id="29" name="TextBox 28"/>
          <p:cNvSpPr txBox="1"/>
          <p:nvPr userDrawn="1"/>
        </p:nvSpPr>
        <p:spPr>
          <a:xfrm>
            <a:off x="6175097" y="2823165"/>
            <a:ext cx="2766350" cy="369332"/>
          </a:xfrm>
          <a:prstGeom prst="rect">
            <a:avLst/>
          </a:prstGeom>
          <a:noFill/>
        </p:spPr>
        <p:txBody>
          <a:bodyPr wrap="square" rtlCol="0">
            <a:spAutoFit/>
          </a:bodyPr>
          <a:lstStyle/>
          <a:p>
            <a:pPr algn="ctr"/>
            <a:r>
              <a:rPr lang="en-GB" b="1" dirty="0" smtClean="0">
                <a:solidFill>
                  <a:schemeClr val="bg1"/>
                </a:solidFill>
                <a:latin typeface="Arial" charset="0"/>
                <a:ea typeface="Arial" charset="0"/>
                <a:cs typeface="Arial" charset="0"/>
              </a:rPr>
              <a:t>PURE</a:t>
            </a:r>
          </a:p>
        </p:txBody>
      </p:sp>
      <p:sp>
        <p:nvSpPr>
          <p:cNvPr id="30" name="TextBox 29"/>
          <p:cNvSpPr txBox="1"/>
          <p:nvPr userDrawn="1"/>
        </p:nvSpPr>
        <p:spPr>
          <a:xfrm>
            <a:off x="9225022" y="2823165"/>
            <a:ext cx="2766350" cy="369332"/>
          </a:xfrm>
          <a:prstGeom prst="rect">
            <a:avLst/>
          </a:prstGeom>
          <a:noFill/>
        </p:spPr>
        <p:txBody>
          <a:bodyPr wrap="square" rtlCol="0">
            <a:spAutoFit/>
          </a:bodyPr>
          <a:lstStyle/>
          <a:p>
            <a:pPr algn="ctr"/>
            <a:r>
              <a:rPr lang="en-GB" b="1" dirty="0" smtClean="0">
                <a:solidFill>
                  <a:schemeClr val="bg1"/>
                </a:solidFill>
                <a:latin typeface="Arial" charset="0"/>
                <a:ea typeface="Arial" charset="0"/>
                <a:cs typeface="Arial" charset="0"/>
              </a:rPr>
              <a:t>SERVE</a:t>
            </a:r>
          </a:p>
        </p:txBody>
      </p:sp>
    </p:spTree>
    <p:extLst>
      <p:ext uri="{BB962C8B-B14F-4D97-AF65-F5344CB8AC3E}">
        <p14:creationId xmlns:p14="http://schemas.microsoft.com/office/powerpoint/2010/main" val="119728381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UR TECHNOLOGY">
    <p:spTree>
      <p:nvGrpSpPr>
        <p:cNvPr id="1" name=""/>
        <p:cNvGrpSpPr/>
        <p:nvPr/>
      </p:nvGrpSpPr>
      <p:grpSpPr>
        <a:xfrm>
          <a:off x="0" y="0"/>
          <a:ext cx="0" cy="0"/>
          <a:chOff x="0" y="0"/>
          <a:chExt cx="0" cy="0"/>
        </a:xfrm>
      </p:grpSpPr>
      <p:sp>
        <p:nvSpPr>
          <p:cNvPr id="2" name="TextBox 1"/>
          <p:cNvSpPr txBox="1"/>
          <p:nvPr userDrawn="1"/>
        </p:nvSpPr>
        <p:spPr>
          <a:xfrm>
            <a:off x="788910" y="1450408"/>
            <a:ext cx="7044450" cy="369332"/>
          </a:xfrm>
          <a:prstGeom prst="rect">
            <a:avLst/>
          </a:prstGeom>
          <a:noFill/>
        </p:spPr>
        <p:txBody>
          <a:bodyPr wrap="square" rtlCol="0">
            <a:spAutoFit/>
          </a:bodyPr>
          <a:lstStyle/>
          <a:p>
            <a:r>
              <a:rPr lang="en-GB" sz="1800" b="0" i="0" u="none" strike="noStrike" kern="1200" baseline="0" dirty="0" smtClean="0">
                <a:solidFill>
                  <a:schemeClr val="accent3"/>
                </a:solidFill>
                <a:latin typeface="Arial" panose="020B0604020202020204" pitchFamily="34" charset="0"/>
                <a:ea typeface="+mn-ea"/>
                <a:cs typeface="Arial" panose="020B0604020202020204" pitchFamily="34" charset="0"/>
              </a:rPr>
              <a:t>We challenged the satellite communications industry</a:t>
            </a:r>
            <a:endParaRPr lang="en-GB" b="1" dirty="0" smtClean="0">
              <a:solidFill>
                <a:schemeClr val="accent3"/>
              </a:solidFill>
              <a:latin typeface="Arial" panose="020B0604020202020204" pitchFamily="34" charset="0"/>
              <a:ea typeface="Arial" charset="0"/>
              <a:cs typeface="Arial" panose="020B0604020202020204" pitchFamily="34" charset="0"/>
            </a:endParaRPr>
          </a:p>
        </p:txBody>
      </p:sp>
      <p:sp>
        <p:nvSpPr>
          <p:cNvPr id="3" name="TextBox 2"/>
          <p:cNvSpPr txBox="1"/>
          <p:nvPr userDrawn="1"/>
        </p:nvSpPr>
        <p:spPr>
          <a:xfrm>
            <a:off x="788910" y="408811"/>
            <a:ext cx="9852180" cy="646331"/>
          </a:xfrm>
          <a:prstGeom prst="rect">
            <a:avLst/>
          </a:prstGeom>
          <a:noFill/>
        </p:spPr>
        <p:txBody>
          <a:bodyPr wrap="square" rtlCol="0">
            <a:spAutoFit/>
          </a:bodyPr>
          <a:lstStyle/>
          <a:p>
            <a:r>
              <a:rPr lang="en-GB" sz="3600" b="1" dirty="0" smtClean="0">
                <a:solidFill>
                  <a:schemeClr val="accent3"/>
                </a:solidFill>
                <a:latin typeface="Arial" charset="0"/>
                <a:ea typeface="Arial" charset="0"/>
                <a:cs typeface="Arial" charset="0"/>
              </a:rPr>
              <a:t>OUR TECHNOLOGY</a:t>
            </a:r>
          </a:p>
        </p:txBody>
      </p:sp>
      <p:cxnSp>
        <p:nvCxnSpPr>
          <p:cNvPr id="4" name="Straight Connector 3"/>
          <p:cNvCxnSpPr/>
          <p:nvPr userDrawn="1"/>
        </p:nvCxnSpPr>
        <p:spPr>
          <a:xfrm>
            <a:off x="890838" y="1219661"/>
            <a:ext cx="69425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8910" y="2106762"/>
            <a:ext cx="7237490" cy="1569660"/>
          </a:xfrm>
          <a:prstGeom prst="rect">
            <a:avLst/>
          </a:prstGeom>
        </p:spPr>
        <p:txBody>
          <a:bodyPr wrap="square">
            <a:spAutoFit/>
          </a:bodyPr>
          <a:lstStyle/>
          <a:p>
            <a:r>
              <a:rPr lang="en-GB" sz="1600" b="0" i="0" u="none" strike="noStrike" kern="1200" baseline="0" dirty="0" smtClean="0">
                <a:solidFill>
                  <a:schemeClr val="bg1"/>
                </a:solidFill>
                <a:latin typeface="Arial" panose="020B0604020202020204" pitchFamily="34" charset="0"/>
                <a:ea typeface="+mn-ea"/>
                <a:cs typeface="Arial" panose="020B0604020202020204" pitchFamily="34" charset="0"/>
              </a:rPr>
              <a:t>We’ve set a new standard in satellite communications, investing over $1.2 billion in our HYLAS satellite fleet, Gateway Earth Stations, ground infrastructure and our people.</a:t>
            </a:r>
          </a:p>
          <a:p>
            <a:endParaRPr lang="en-GB" sz="1600" b="0" i="0" u="none" strike="noStrike" kern="1200" baseline="0" dirty="0" smtClean="0">
              <a:solidFill>
                <a:schemeClr val="bg1"/>
              </a:solidFill>
              <a:latin typeface="Arial" panose="020B0604020202020204" pitchFamily="34" charset="0"/>
              <a:ea typeface="+mn-ea"/>
              <a:cs typeface="Arial" panose="020B0604020202020204" pitchFamily="34" charset="0"/>
            </a:endParaRPr>
          </a:p>
          <a:p>
            <a:r>
              <a:rPr lang="en-GB" sz="1600" b="0" i="0" u="none" strike="noStrike" kern="1200" baseline="0" dirty="0" smtClean="0">
                <a:solidFill>
                  <a:schemeClr val="bg1"/>
                </a:solidFill>
                <a:latin typeface="Arial" panose="020B0604020202020204" pitchFamily="34" charset="0"/>
                <a:ea typeface="+mn-ea"/>
                <a:cs typeface="Arial" panose="020B0604020202020204" pitchFamily="34" charset="0"/>
              </a:rPr>
              <a:t>We’ve challenged the industry, the legacy systems and the those who said we couldn’t, and we’ve delivered against them.</a:t>
            </a:r>
          </a:p>
        </p:txBody>
      </p:sp>
      <p:sp>
        <p:nvSpPr>
          <p:cNvPr id="11" name="Rectangle 10"/>
          <p:cNvSpPr/>
          <p:nvPr userDrawn="1"/>
        </p:nvSpPr>
        <p:spPr>
          <a:xfrm>
            <a:off x="0" y="5923280"/>
            <a:ext cx="1483360" cy="9347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3226" y="5988601"/>
            <a:ext cx="710292" cy="674045"/>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30828" y="0"/>
            <a:ext cx="3661172" cy="6858000"/>
          </a:xfrm>
          <a:prstGeom prst="rect">
            <a:avLst/>
          </a:prstGeom>
        </p:spPr>
      </p:pic>
    </p:spTree>
    <p:extLst>
      <p:ext uri="{BB962C8B-B14F-4D97-AF65-F5344CB8AC3E}">
        <p14:creationId xmlns:p14="http://schemas.microsoft.com/office/powerpoint/2010/main" val="187358097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OUR FLEE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788910" y="408811"/>
            <a:ext cx="9852180" cy="646331"/>
          </a:xfrm>
          <a:prstGeom prst="rect">
            <a:avLst/>
          </a:prstGeom>
          <a:noFill/>
        </p:spPr>
        <p:txBody>
          <a:bodyPr wrap="square" rtlCol="0">
            <a:spAutoFit/>
          </a:bodyPr>
          <a:lstStyle/>
          <a:p>
            <a:r>
              <a:rPr lang="en-GB" sz="3600" b="1" dirty="0" smtClean="0">
                <a:solidFill>
                  <a:schemeClr val="bg1"/>
                </a:solidFill>
                <a:latin typeface="Arial" charset="0"/>
                <a:ea typeface="Arial" charset="0"/>
                <a:cs typeface="Arial" charset="0"/>
              </a:rPr>
              <a:t>OUR FLEET</a:t>
            </a:r>
          </a:p>
        </p:txBody>
      </p:sp>
      <p:cxnSp>
        <p:nvCxnSpPr>
          <p:cNvPr id="4" name="Straight Connector 3"/>
          <p:cNvCxnSpPr/>
          <p:nvPr userDrawn="1"/>
        </p:nvCxnSpPr>
        <p:spPr>
          <a:xfrm>
            <a:off x="890838" y="1219661"/>
            <a:ext cx="33357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AutoShape 4" descr="http://www.freestyle.isitemedia-staging.co.uk/wp-content/uploads/2018/08/fleet-image-Fleet-1024x512.jpg"/>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4110" y="5994820"/>
            <a:ext cx="681919" cy="655495"/>
          </a:xfrm>
          <a:prstGeom prst="rect">
            <a:avLst/>
          </a:prstGeom>
        </p:spPr>
      </p:pic>
    </p:spTree>
    <p:extLst>
      <p:ext uri="{BB962C8B-B14F-4D97-AF65-F5344CB8AC3E}">
        <p14:creationId xmlns:p14="http://schemas.microsoft.com/office/powerpoint/2010/main" val="304574166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LEET ALL">
    <p:spTree>
      <p:nvGrpSpPr>
        <p:cNvPr id="1" name=""/>
        <p:cNvGrpSpPr/>
        <p:nvPr/>
      </p:nvGrpSpPr>
      <p:grpSpPr>
        <a:xfrm>
          <a:off x="0" y="0"/>
          <a:ext cx="0" cy="0"/>
          <a:chOff x="0" y="0"/>
          <a:chExt cx="0" cy="0"/>
        </a:xfrm>
      </p:grpSpPr>
      <p:sp>
        <p:nvSpPr>
          <p:cNvPr id="22" name="Rectangle 21"/>
          <p:cNvSpPr/>
          <p:nvPr userDrawn="1"/>
        </p:nvSpPr>
        <p:spPr>
          <a:xfrm>
            <a:off x="0" y="5923280"/>
            <a:ext cx="1483360" cy="9347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3226" y="5988601"/>
            <a:ext cx="710292" cy="674045"/>
          </a:xfrm>
          <a:prstGeom prst="rect">
            <a:avLst/>
          </a:prstGeom>
        </p:spPr>
      </p:pic>
      <p:sp>
        <p:nvSpPr>
          <p:cNvPr id="27" name="AutoShape 4" descr="http://www.freestyle.isitemedia-staging.co.uk/wp-content/uploads/2018/08/fleet-image-Fleet-1024x512.jpg"/>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9" name="Picture 6"/>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180080" y="1494403"/>
            <a:ext cx="887139" cy="859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p:nvPr userDrawn="1"/>
        </p:nvSpPr>
        <p:spPr>
          <a:xfrm>
            <a:off x="788910" y="408811"/>
            <a:ext cx="9852180" cy="646331"/>
          </a:xfrm>
          <a:prstGeom prst="rect">
            <a:avLst/>
          </a:prstGeom>
          <a:noFill/>
        </p:spPr>
        <p:txBody>
          <a:bodyPr wrap="square" rtlCol="0">
            <a:spAutoFit/>
          </a:bodyPr>
          <a:lstStyle/>
          <a:p>
            <a:r>
              <a:rPr lang="en-GB" sz="3600" b="1" dirty="0" smtClean="0">
                <a:solidFill>
                  <a:schemeClr val="bg1"/>
                </a:solidFill>
                <a:latin typeface="Arial" charset="0"/>
                <a:ea typeface="Arial" charset="0"/>
                <a:cs typeface="Arial" charset="0"/>
              </a:rPr>
              <a:t>OUR FLEET</a:t>
            </a:r>
          </a:p>
        </p:txBody>
      </p:sp>
      <p:cxnSp>
        <p:nvCxnSpPr>
          <p:cNvPr id="33" name="Straight Connector 32"/>
          <p:cNvCxnSpPr/>
          <p:nvPr userDrawn="1"/>
        </p:nvCxnSpPr>
        <p:spPr>
          <a:xfrm flipV="1">
            <a:off x="890838" y="1219661"/>
            <a:ext cx="10203882" cy="1"/>
          </a:xfrm>
          <a:prstGeom prst="line">
            <a:avLst/>
          </a:prstGeom>
          <a:ln/>
        </p:spPr>
        <p:style>
          <a:lnRef idx="1">
            <a:schemeClr val="accent3"/>
          </a:lnRef>
          <a:fillRef idx="0">
            <a:schemeClr val="accent3"/>
          </a:fillRef>
          <a:effectRef idx="0">
            <a:schemeClr val="accent3"/>
          </a:effectRef>
          <a:fontRef idx="minor">
            <a:schemeClr val="tx1"/>
          </a:fontRef>
        </p:style>
      </p:cxnSp>
      <p:sp>
        <p:nvSpPr>
          <p:cNvPr id="34" name="TextBox 33"/>
          <p:cNvSpPr txBox="1"/>
          <p:nvPr userDrawn="1"/>
        </p:nvSpPr>
        <p:spPr>
          <a:xfrm>
            <a:off x="307975" y="2651760"/>
            <a:ext cx="2872105" cy="2893100"/>
          </a:xfrm>
          <a:prstGeom prst="rect">
            <a:avLst/>
          </a:prstGeom>
          <a:noFill/>
        </p:spPr>
        <p:txBody>
          <a:bodyPr wrap="square" rtlCol="0">
            <a:spAutoFit/>
          </a:bodyPr>
          <a:lstStyle/>
          <a:p>
            <a:r>
              <a:rPr lang="en-GB" sz="1400" b="0" i="0" u="none" strike="noStrike" kern="1200" baseline="0" dirty="0" smtClean="0">
                <a:solidFill>
                  <a:schemeClr val="accent3"/>
                </a:solidFill>
                <a:latin typeface="Arial" panose="020B0604020202020204" pitchFamily="34" charset="0"/>
                <a:ea typeface="+mn-ea"/>
                <a:cs typeface="Arial" panose="020B0604020202020204" pitchFamily="34" charset="0"/>
              </a:rPr>
              <a:t>Our first satellite, launched in 2010, uses the latest Ka-band technology to deliver high speed, reliable and secure communications across the UK and Europe. </a:t>
            </a:r>
          </a:p>
          <a:p>
            <a:endParaRPr lang="en-GB" sz="1400" b="0" i="0" u="none" strike="noStrike" kern="1200" baseline="0" dirty="0" smtClean="0">
              <a:solidFill>
                <a:schemeClr val="accent3"/>
              </a:solidFill>
              <a:latin typeface="Arial" panose="020B0604020202020204" pitchFamily="34" charset="0"/>
              <a:ea typeface="+mn-ea"/>
              <a:cs typeface="Arial" panose="020B0604020202020204" pitchFamily="34" charset="0"/>
            </a:endParaRPr>
          </a:p>
          <a:p>
            <a:r>
              <a:rPr lang="en-GB" sz="1400" b="0" i="0" u="none" strike="noStrike" kern="1200" baseline="0" dirty="0" smtClean="0">
                <a:solidFill>
                  <a:schemeClr val="accent3"/>
                </a:solidFill>
                <a:latin typeface="Arial" panose="020B0604020202020204" pitchFamily="34" charset="0"/>
                <a:ea typeface="+mn-ea"/>
                <a:cs typeface="Arial" panose="020B0604020202020204" pitchFamily="34" charset="0"/>
              </a:rPr>
              <a:t>HYLAS 1 has a unique and flexible payload which enables us to change the bandwidth of its eight Ka-band beams whilst in orbit, maximising the satellite’s efficiency.</a:t>
            </a:r>
            <a:endParaRPr lang="en-GB" sz="1400" dirty="0" smtClean="0">
              <a:solidFill>
                <a:schemeClr val="accent3"/>
              </a:solidFill>
              <a:latin typeface="Arial" panose="020B0604020202020204" pitchFamily="34" charset="0"/>
              <a:ea typeface="Arial" charset="0"/>
              <a:cs typeface="Arial" panose="020B0604020202020204" pitchFamily="34" charset="0"/>
            </a:endParaRPr>
          </a:p>
        </p:txBody>
      </p:sp>
      <p:sp>
        <p:nvSpPr>
          <p:cNvPr id="35" name="TextBox 34"/>
          <p:cNvSpPr txBox="1"/>
          <p:nvPr userDrawn="1"/>
        </p:nvSpPr>
        <p:spPr>
          <a:xfrm>
            <a:off x="3427095" y="2651760"/>
            <a:ext cx="2872105" cy="3108543"/>
          </a:xfrm>
          <a:prstGeom prst="rect">
            <a:avLst/>
          </a:prstGeom>
          <a:noFill/>
        </p:spPr>
        <p:txBody>
          <a:bodyPr wrap="square" rtlCol="0">
            <a:spAutoFit/>
          </a:bodyPr>
          <a:lstStyle/>
          <a:p>
            <a:r>
              <a:rPr lang="en-GB" sz="1400" dirty="0" smtClean="0">
                <a:solidFill>
                  <a:schemeClr val="accent3"/>
                </a:solidFill>
                <a:latin typeface="Arial" panose="020B0604020202020204" pitchFamily="34" charset="0"/>
                <a:ea typeface="Arial" charset="0"/>
                <a:cs typeface="Arial" panose="020B0604020202020204" pitchFamily="34" charset="0"/>
              </a:rPr>
              <a:t>Launched in 2012, HYLAS 2 uses</a:t>
            </a:r>
          </a:p>
          <a:p>
            <a:r>
              <a:rPr lang="en-GB" sz="1400" dirty="0" smtClean="0">
                <a:solidFill>
                  <a:schemeClr val="accent3"/>
                </a:solidFill>
                <a:latin typeface="Arial" panose="020B0604020202020204" pitchFamily="34" charset="0"/>
                <a:ea typeface="Arial" charset="0"/>
                <a:cs typeface="Arial" panose="020B0604020202020204" pitchFamily="34" charset="0"/>
              </a:rPr>
              <a:t>high throughput Ka-band technology to deliver ultra-fast communications across the UK, Europe, the Middle East, East and Southern Africa. </a:t>
            </a:r>
          </a:p>
          <a:p>
            <a:endParaRPr lang="en-GB" sz="1400" dirty="0" smtClean="0">
              <a:solidFill>
                <a:schemeClr val="accent3"/>
              </a:solidFill>
              <a:latin typeface="Arial" panose="020B0604020202020204" pitchFamily="34" charset="0"/>
              <a:ea typeface="Arial" charset="0"/>
              <a:cs typeface="Arial" panose="020B0604020202020204" pitchFamily="34" charset="0"/>
            </a:endParaRPr>
          </a:p>
          <a:p>
            <a:r>
              <a:rPr lang="en-GB" sz="1400" dirty="0" smtClean="0">
                <a:solidFill>
                  <a:schemeClr val="accent3"/>
                </a:solidFill>
                <a:latin typeface="Arial" panose="020B0604020202020204" pitchFamily="34" charset="0"/>
                <a:ea typeface="Arial" charset="0"/>
                <a:cs typeface="Arial" panose="020B0604020202020204" pitchFamily="34" charset="0"/>
              </a:rPr>
              <a:t>It has 24 fixed beams and one steerable beam. HYLAS</a:t>
            </a:r>
            <a:r>
              <a:rPr lang="en-GB" sz="1400" baseline="0" dirty="0" smtClean="0">
                <a:solidFill>
                  <a:schemeClr val="accent3"/>
                </a:solidFill>
                <a:latin typeface="Arial" panose="020B0604020202020204" pitchFamily="34" charset="0"/>
                <a:ea typeface="Arial" charset="0"/>
                <a:cs typeface="Arial" panose="020B0604020202020204" pitchFamily="34" charset="0"/>
              </a:rPr>
              <a:t> </a:t>
            </a:r>
            <a:r>
              <a:rPr lang="en-GB" sz="1400" dirty="0" smtClean="0">
                <a:solidFill>
                  <a:schemeClr val="accent3"/>
                </a:solidFill>
                <a:latin typeface="Arial" panose="020B0604020202020204" pitchFamily="34" charset="0"/>
                <a:ea typeface="Arial" charset="0"/>
                <a:cs typeface="Arial" panose="020B0604020202020204" pitchFamily="34" charset="0"/>
              </a:rPr>
              <a:t>2 provides customers with the flexibility to address current and future markets across Europe, the Middle East, the Caucasus and Africa.</a:t>
            </a:r>
          </a:p>
        </p:txBody>
      </p:sp>
      <p:sp>
        <p:nvSpPr>
          <p:cNvPr id="38" name="TextBox 37"/>
          <p:cNvSpPr txBox="1"/>
          <p:nvPr userDrawn="1"/>
        </p:nvSpPr>
        <p:spPr>
          <a:xfrm>
            <a:off x="6485255" y="2651760"/>
            <a:ext cx="2872105" cy="1384995"/>
          </a:xfrm>
          <a:prstGeom prst="rect">
            <a:avLst/>
          </a:prstGeom>
          <a:noFill/>
        </p:spPr>
        <p:txBody>
          <a:bodyPr wrap="square" rtlCol="0">
            <a:spAutoFit/>
          </a:bodyPr>
          <a:lstStyle/>
          <a:p>
            <a:r>
              <a:rPr lang="en-GB" sz="1400" dirty="0" smtClean="0">
                <a:solidFill>
                  <a:schemeClr val="accent3"/>
                </a:solidFill>
                <a:latin typeface="Arial" panose="020B0604020202020204" pitchFamily="34" charset="0"/>
                <a:ea typeface="Arial" charset="0"/>
                <a:cs typeface="Arial" panose="020B0604020202020204" pitchFamily="34" charset="0"/>
              </a:rPr>
              <a:t>Provides additional Ka-band coverage of Germany and Poland, with extensive</a:t>
            </a:r>
          </a:p>
          <a:p>
            <a:r>
              <a:rPr lang="en-GB" sz="1400" dirty="0" smtClean="0">
                <a:solidFill>
                  <a:schemeClr val="accent3"/>
                </a:solidFill>
                <a:latin typeface="Arial" panose="020B0604020202020204" pitchFamily="34" charset="0"/>
                <a:ea typeface="Arial" charset="0"/>
                <a:cs typeface="Arial" panose="020B0604020202020204" pitchFamily="34" charset="0"/>
              </a:rPr>
              <a:t>coverage of surrounding European countries and the Baltic Sea.</a:t>
            </a:r>
          </a:p>
        </p:txBody>
      </p:sp>
      <p:sp>
        <p:nvSpPr>
          <p:cNvPr id="42" name="TextBox 41"/>
          <p:cNvSpPr txBox="1"/>
          <p:nvPr userDrawn="1"/>
        </p:nvSpPr>
        <p:spPr>
          <a:xfrm>
            <a:off x="9451975" y="2651760"/>
            <a:ext cx="2607945" cy="3754874"/>
          </a:xfrm>
          <a:prstGeom prst="rect">
            <a:avLst/>
          </a:prstGeom>
          <a:noFill/>
        </p:spPr>
        <p:txBody>
          <a:bodyPr wrap="square" rtlCol="0">
            <a:spAutoFit/>
          </a:bodyPr>
          <a:lstStyle/>
          <a:p>
            <a:r>
              <a:rPr lang="en-GB" sz="1400" b="0" i="0" u="none" strike="noStrike" kern="1200" baseline="0" dirty="0" smtClean="0">
                <a:solidFill>
                  <a:schemeClr val="accent3"/>
                </a:solidFill>
                <a:latin typeface="Arial" panose="020B0604020202020204" pitchFamily="34" charset="0"/>
                <a:ea typeface="+mn-ea"/>
                <a:cs typeface="Arial" panose="020B0604020202020204" pitchFamily="34" charset="0"/>
              </a:rPr>
              <a:t>The newest addition to the HYLAS fleet launched in April 2018 and doubles our capacity. </a:t>
            </a:r>
          </a:p>
          <a:p>
            <a:endParaRPr lang="en-GB" sz="1400" b="0" i="0" u="none" strike="noStrike" kern="1200" baseline="0" dirty="0" smtClean="0">
              <a:solidFill>
                <a:schemeClr val="accent3"/>
              </a:solidFill>
              <a:latin typeface="Arial" panose="020B0604020202020204" pitchFamily="34" charset="0"/>
              <a:ea typeface="+mn-ea"/>
              <a:cs typeface="Arial" panose="020B0604020202020204" pitchFamily="34" charset="0"/>
            </a:endParaRPr>
          </a:p>
          <a:p>
            <a:r>
              <a:rPr lang="en-GB" sz="1400" b="0" i="0" u="none" strike="noStrike" kern="1200" baseline="0" dirty="0" smtClean="0">
                <a:solidFill>
                  <a:schemeClr val="accent3"/>
                </a:solidFill>
                <a:latin typeface="Arial" panose="020B0604020202020204" pitchFamily="34" charset="0"/>
                <a:ea typeface="+mn-ea"/>
                <a:cs typeface="Arial" panose="020B0604020202020204" pitchFamily="34" charset="0"/>
              </a:rPr>
              <a:t>It has 64 fixed beams, extending our coverage to West and Central Africa, as well as additional capacity across existing regions in Africa and Europe. </a:t>
            </a:r>
          </a:p>
          <a:p>
            <a:endParaRPr lang="en-GB" sz="1400" b="0" i="0" u="none" strike="noStrike" kern="1200" baseline="0" dirty="0" smtClean="0">
              <a:solidFill>
                <a:schemeClr val="accent3"/>
              </a:solidFill>
              <a:latin typeface="Arial" panose="020B0604020202020204" pitchFamily="34" charset="0"/>
              <a:ea typeface="+mn-ea"/>
              <a:cs typeface="Arial" panose="020B0604020202020204" pitchFamily="34" charset="0"/>
            </a:endParaRPr>
          </a:p>
          <a:p>
            <a:r>
              <a:rPr lang="en-GB" sz="1400" b="0" i="0" u="none" strike="noStrike" kern="1200" baseline="0" dirty="0" smtClean="0">
                <a:solidFill>
                  <a:schemeClr val="accent3"/>
                </a:solidFill>
                <a:latin typeface="Arial" panose="020B0604020202020204" pitchFamily="34" charset="0"/>
                <a:ea typeface="+mn-ea"/>
                <a:cs typeface="Arial" panose="020B0604020202020204" pitchFamily="34" charset="0"/>
              </a:rPr>
              <a:t>The satellite also has four independent steerable beams able to address markets across Africa, Europe and Latin America.</a:t>
            </a:r>
            <a:endParaRPr lang="en-GB" sz="1400" dirty="0" smtClean="0">
              <a:solidFill>
                <a:schemeClr val="accent3"/>
              </a:solidFill>
              <a:latin typeface="Arial" panose="020B0604020202020204" pitchFamily="34" charset="0"/>
              <a:ea typeface="Arial" charset="0"/>
              <a:cs typeface="Arial" panose="020B0604020202020204" pitchFamily="34" charset="0"/>
            </a:endParaRPr>
          </a:p>
        </p:txBody>
      </p:sp>
      <p:cxnSp>
        <p:nvCxnSpPr>
          <p:cNvPr id="43" name="Straight Connector 42"/>
          <p:cNvCxnSpPr/>
          <p:nvPr userDrawn="1"/>
        </p:nvCxnSpPr>
        <p:spPr>
          <a:xfrm>
            <a:off x="3210560" y="2499360"/>
            <a:ext cx="0" cy="32715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6299200" y="2499360"/>
            <a:ext cx="0" cy="32715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9326880" y="2423160"/>
            <a:ext cx="0" cy="32562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6" name="Picture 7"/>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0" y="1515341"/>
            <a:ext cx="893518" cy="838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6"/>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6299200" y="1494402"/>
            <a:ext cx="887139" cy="859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7"/>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9357360" y="1494402"/>
            <a:ext cx="893518" cy="838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TextBox 48"/>
          <p:cNvSpPr txBox="1"/>
          <p:nvPr userDrawn="1"/>
        </p:nvSpPr>
        <p:spPr>
          <a:xfrm>
            <a:off x="893518" y="1583174"/>
            <a:ext cx="1361440" cy="369332"/>
          </a:xfrm>
          <a:prstGeom prst="rect">
            <a:avLst/>
          </a:prstGeom>
          <a:noFill/>
        </p:spPr>
        <p:txBody>
          <a:bodyPr wrap="square" rtlCol="0">
            <a:spAutoFit/>
          </a:bodyPr>
          <a:lstStyle/>
          <a:p>
            <a:r>
              <a:rPr lang="en-GB" b="1" dirty="0" smtClean="0">
                <a:solidFill>
                  <a:schemeClr val="bg1"/>
                </a:solidFill>
                <a:latin typeface="Arial" charset="0"/>
                <a:ea typeface="Arial" charset="0"/>
                <a:cs typeface="Arial" charset="0"/>
              </a:rPr>
              <a:t>HYLAS</a:t>
            </a:r>
            <a:r>
              <a:rPr lang="en-GB" b="1" baseline="0" dirty="0" smtClean="0">
                <a:solidFill>
                  <a:schemeClr val="bg1"/>
                </a:solidFill>
                <a:latin typeface="Arial" charset="0"/>
                <a:ea typeface="Arial" charset="0"/>
                <a:cs typeface="Arial" charset="0"/>
              </a:rPr>
              <a:t> 1</a:t>
            </a:r>
            <a:endParaRPr lang="en-GB" b="1" dirty="0" smtClean="0">
              <a:solidFill>
                <a:schemeClr val="bg1"/>
              </a:solidFill>
              <a:latin typeface="Arial" charset="0"/>
              <a:ea typeface="Arial" charset="0"/>
              <a:cs typeface="Arial" charset="0"/>
            </a:endParaRPr>
          </a:p>
        </p:txBody>
      </p:sp>
      <p:sp>
        <p:nvSpPr>
          <p:cNvPr id="50" name="TextBox 49"/>
          <p:cNvSpPr txBox="1"/>
          <p:nvPr userDrawn="1"/>
        </p:nvSpPr>
        <p:spPr>
          <a:xfrm>
            <a:off x="4067219" y="1615440"/>
            <a:ext cx="1361440" cy="369332"/>
          </a:xfrm>
          <a:prstGeom prst="rect">
            <a:avLst/>
          </a:prstGeom>
          <a:noFill/>
        </p:spPr>
        <p:txBody>
          <a:bodyPr wrap="square" rtlCol="0">
            <a:spAutoFit/>
          </a:bodyPr>
          <a:lstStyle/>
          <a:p>
            <a:r>
              <a:rPr lang="en-GB" b="1" dirty="0" smtClean="0">
                <a:solidFill>
                  <a:schemeClr val="bg1"/>
                </a:solidFill>
                <a:latin typeface="Arial" charset="0"/>
                <a:ea typeface="Arial" charset="0"/>
                <a:cs typeface="Arial" charset="0"/>
              </a:rPr>
              <a:t>HYLAS</a:t>
            </a:r>
            <a:r>
              <a:rPr lang="en-GB" b="1" baseline="0" dirty="0" smtClean="0">
                <a:solidFill>
                  <a:schemeClr val="bg1"/>
                </a:solidFill>
                <a:latin typeface="Arial" charset="0"/>
                <a:ea typeface="Arial" charset="0"/>
                <a:cs typeface="Arial" charset="0"/>
              </a:rPr>
              <a:t> 2</a:t>
            </a:r>
            <a:endParaRPr lang="en-GB" b="1" dirty="0" smtClean="0">
              <a:solidFill>
                <a:schemeClr val="bg1"/>
              </a:solidFill>
              <a:latin typeface="Arial" charset="0"/>
              <a:ea typeface="Arial" charset="0"/>
              <a:cs typeface="Arial" charset="0"/>
            </a:endParaRPr>
          </a:p>
        </p:txBody>
      </p:sp>
      <p:sp>
        <p:nvSpPr>
          <p:cNvPr id="51" name="TextBox 50"/>
          <p:cNvSpPr txBox="1"/>
          <p:nvPr userDrawn="1"/>
        </p:nvSpPr>
        <p:spPr>
          <a:xfrm>
            <a:off x="7240587" y="1615440"/>
            <a:ext cx="1361440" cy="369332"/>
          </a:xfrm>
          <a:prstGeom prst="rect">
            <a:avLst/>
          </a:prstGeom>
          <a:noFill/>
        </p:spPr>
        <p:txBody>
          <a:bodyPr wrap="square" rtlCol="0">
            <a:spAutoFit/>
          </a:bodyPr>
          <a:lstStyle/>
          <a:p>
            <a:r>
              <a:rPr lang="en-GB" b="1" dirty="0" smtClean="0">
                <a:solidFill>
                  <a:schemeClr val="bg1"/>
                </a:solidFill>
                <a:latin typeface="Arial" charset="0"/>
                <a:ea typeface="Arial" charset="0"/>
                <a:cs typeface="Arial" charset="0"/>
              </a:rPr>
              <a:t>HYLAS</a:t>
            </a:r>
            <a:r>
              <a:rPr lang="en-GB" b="1" baseline="0" dirty="0" smtClean="0">
                <a:solidFill>
                  <a:schemeClr val="bg1"/>
                </a:solidFill>
                <a:latin typeface="Arial" charset="0"/>
                <a:ea typeface="Arial" charset="0"/>
                <a:cs typeface="Arial" charset="0"/>
              </a:rPr>
              <a:t> 2B</a:t>
            </a:r>
            <a:endParaRPr lang="en-GB" b="1" dirty="0" smtClean="0">
              <a:solidFill>
                <a:schemeClr val="bg1"/>
              </a:solidFill>
              <a:latin typeface="Arial" charset="0"/>
              <a:ea typeface="Arial" charset="0"/>
              <a:cs typeface="Arial" charset="0"/>
            </a:endParaRPr>
          </a:p>
        </p:txBody>
      </p:sp>
      <p:sp>
        <p:nvSpPr>
          <p:cNvPr id="52" name="TextBox 51"/>
          <p:cNvSpPr txBox="1"/>
          <p:nvPr userDrawn="1"/>
        </p:nvSpPr>
        <p:spPr>
          <a:xfrm>
            <a:off x="10250878" y="1617226"/>
            <a:ext cx="1361440" cy="369332"/>
          </a:xfrm>
          <a:prstGeom prst="rect">
            <a:avLst/>
          </a:prstGeom>
          <a:noFill/>
        </p:spPr>
        <p:txBody>
          <a:bodyPr wrap="square" rtlCol="0">
            <a:spAutoFit/>
          </a:bodyPr>
          <a:lstStyle/>
          <a:p>
            <a:r>
              <a:rPr lang="en-GB" b="1" dirty="0" smtClean="0">
                <a:solidFill>
                  <a:schemeClr val="bg1"/>
                </a:solidFill>
                <a:latin typeface="Arial" charset="0"/>
                <a:ea typeface="Arial" charset="0"/>
                <a:cs typeface="Arial" charset="0"/>
              </a:rPr>
              <a:t>HYLAS</a:t>
            </a:r>
            <a:r>
              <a:rPr lang="en-GB" b="1" baseline="0" dirty="0" smtClean="0">
                <a:solidFill>
                  <a:schemeClr val="bg1"/>
                </a:solidFill>
                <a:latin typeface="Arial" charset="0"/>
                <a:ea typeface="Arial" charset="0"/>
                <a:cs typeface="Arial" charset="0"/>
              </a:rPr>
              <a:t> 4</a:t>
            </a:r>
            <a:endParaRPr lang="en-GB" b="1" dirty="0" smtClean="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98886786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BOUT AVANTI -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4588558" y="2766028"/>
            <a:ext cx="6076512" cy="1015663"/>
          </a:xfrm>
          <a:prstGeom prst="rect">
            <a:avLst/>
          </a:prstGeom>
          <a:noFill/>
        </p:spPr>
        <p:txBody>
          <a:bodyPr wrap="square" rtlCol="0" anchor="ctr">
            <a:spAutoFit/>
          </a:bodyPr>
          <a:lstStyle/>
          <a:p>
            <a:r>
              <a:rPr lang="en-GB" sz="6000" b="1" dirty="0" smtClean="0">
                <a:solidFill>
                  <a:schemeClr val="bg1"/>
                </a:solidFill>
                <a:latin typeface="Arial" charset="0"/>
                <a:ea typeface="Arial" charset="0"/>
                <a:cs typeface="Arial" charset="0"/>
              </a:rPr>
              <a:t>ABOUT AVANTI</a:t>
            </a:r>
          </a:p>
        </p:txBody>
      </p:sp>
    </p:spTree>
    <p:extLst>
      <p:ext uri="{BB962C8B-B14F-4D97-AF65-F5344CB8AC3E}">
        <p14:creationId xmlns:p14="http://schemas.microsoft.com/office/powerpoint/2010/main" val="1509177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OV - CIVIL">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807100" y="1952684"/>
            <a:ext cx="7503780" cy="3970318"/>
          </a:xfrm>
          <a:prstGeom prst="rect">
            <a:avLst/>
          </a:prstGeom>
          <a:noFill/>
        </p:spPr>
        <p:txBody>
          <a:bodyPr wrap="square" rtlCol="0">
            <a:spAutoFit/>
          </a:bodyPr>
          <a:lstStyle/>
          <a:p>
            <a:r>
              <a:rPr lang="en-GB" sz="1400" dirty="0" smtClean="0">
                <a:solidFill>
                  <a:prstClr val="black"/>
                </a:solidFill>
                <a:latin typeface="Arial" charset="0"/>
                <a:ea typeface="Arial" charset="0"/>
                <a:cs typeface="Arial" charset="0"/>
              </a:rPr>
              <a:t>We believe digital inclusion is essential and we are committed to going further to liberate potential and transform lives in even the most remote areas.</a:t>
            </a:r>
          </a:p>
          <a:p>
            <a:endParaRPr lang="en-GB" sz="1400" dirty="0" smtClean="0">
              <a:solidFill>
                <a:prstClr val="black"/>
              </a:solidFill>
              <a:latin typeface="Arial" charset="0"/>
              <a:ea typeface="Arial" charset="0"/>
              <a:cs typeface="Arial" charset="0"/>
            </a:endParaRPr>
          </a:p>
          <a:p>
            <a:r>
              <a:rPr lang="en-GB" sz="1400" dirty="0" smtClean="0">
                <a:solidFill>
                  <a:prstClr val="black"/>
                </a:solidFill>
                <a:latin typeface="Arial" charset="0"/>
                <a:ea typeface="Arial" charset="0"/>
                <a:cs typeface="Arial" charset="0"/>
              </a:rPr>
              <a:t>We have already successfully delivered education projects to 1000s of schools across</a:t>
            </a:r>
          </a:p>
          <a:p>
            <a:r>
              <a:rPr lang="en-GB" sz="1400" dirty="0" smtClean="0">
                <a:solidFill>
                  <a:prstClr val="black"/>
                </a:solidFill>
                <a:latin typeface="Arial" charset="0"/>
                <a:ea typeface="Arial" charset="0"/>
                <a:cs typeface="Arial" charset="0"/>
              </a:rPr>
              <a:t>Africa. Working closely with governments and project partners, we provide reliable and fast satellite broadband, ICT equipment, eLearning platforms and digital skills training, ensuring teachers and students have access to the latest digital opportunities.</a:t>
            </a:r>
          </a:p>
          <a:p>
            <a:endParaRPr lang="en-GB" sz="1400" dirty="0" smtClean="0">
              <a:solidFill>
                <a:prstClr val="black"/>
              </a:solidFill>
              <a:latin typeface="Arial" charset="0"/>
              <a:ea typeface="Arial" charset="0"/>
              <a:cs typeface="Arial" charset="0"/>
            </a:endParaRPr>
          </a:p>
          <a:p>
            <a:r>
              <a:rPr lang="en-GB" sz="1400" dirty="0" smtClean="0">
                <a:solidFill>
                  <a:prstClr val="black"/>
                </a:solidFill>
                <a:latin typeface="Arial" charset="0"/>
                <a:ea typeface="Arial" charset="0"/>
                <a:cs typeface="Arial" charset="0"/>
              </a:rPr>
              <a:t>We deliver connectivity to incubation hubs, enabling entrepreneurs to develop and nurture their business applications and access business and financial information. Community members can also use the hubs as a platform to improve ICT skills, as well as being able to search for employment and digital opportunities.</a:t>
            </a:r>
          </a:p>
          <a:p>
            <a:endParaRPr lang="en-GB" sz="1400" dirty="0" smtClean="0">
              <a:solidFill>
                <a:prstClr val="black"/>
              </a:solidFill>
              <a:latin typeface="Arial" charset="0"/>
              <a:ea typeface="Arial" charset="0"/>
              <a:cs typeface="Arial" charset="0"/>
            </a:endParaRPr>
          </a:p>
          <a:p>
            <a:r>
              <a:rPr lang="en-GB" sz="1400" dirty="0" smtClean="0">
                <a:solidFill>
                  <a:prstClr val="black"/>
                </a:solidFill>
                <a:latin typeface="Arial" charset="0"/>
                <a:ea typeface="Arial" charset="0"/>
                <a:cs typeface="Arial" charset="0"/>
              </a:rPr>
              <a:t>We also support healthcare initiatives. Through our broadband services, health professionals and community members can access online health services, information and advice. We have the vision and technology to bridge the digital divide.</a:t>
            </a:r>
          </a:p>
          <a:p>
            <a:r>
              <a:rPr lang="en-GB" sz="1400" dirty="0" smtClean="0">
                <a:solidFill>
                  <a:prstClr val="black"/>
                </a:solidFill>
                <a:latin typeface="Arial" charset="0"/>
                <a:ea typeface="Arial" charset="0"/>
                <a:cs typeface="Arial" charset="0"/>
              </a:rPr>
              <a:t> </a:t>
            </a:r>
          </a:p>
          <a:p>
            <a:r>
              <a:rPr lang="en-GB" sz="1400" b="1" dirty="0" smtClean="0">
                <a:solidFill>
                  <a:prstClr val="black"/>
                </a:solidFill>
                <a:latin typeface="Arial" charset="0"/>
                <a:ea typeface="Arial" charset="0"/>
                <a:cs typeface="Arial" charset="0"/>
              </a:rPr>
              <a:t>Because everyone has the right to a connected future.</a:t>
            </a:r>
          </a:p>
        </p:txBody>
      </p:sp>
      <p:sp>
        <p:nvSpPr>
          <p:cNvPr id="3" name="TextBox 2"/>
          <p:cNvSpPr txBox="1"/>
          <p:nvPr userDrawn="1"/>
        </p:nvSpPr>
        <p:spPr>
          <a:xfrm>
            <a:off x="807100" y="415389"/>
            <a:ext cx="6132180" cy="646331"/>
          </a:xfrm>
          <a:prstGeom prst="rect">
            <a:avLst/>
          </a:prstGeom>
          <a:noFill/>
        </p:spPr>
        <p:txBody>
          <a:bodyPr wrap="square" rtlCol="0">
            <a:spAutoFit/>
          </a:bodyPr>
          <a:lstStyle/>
          <a:p>
            <a:r>
              <a:rPr lang="en-GB" sz="3600" b="1" dirty="0" smtClean="0">
                <a:solidFill>
                  <a:prstClr val="black"/>
                </a:solidFill>
                <a:latin typeface="Arial" charset="0"/>
                <a:ea typeface="Arial" charset="0"/>
                <a:cs typeface="Arial" charset="0"/>
              </a:rPr>
              <a:t>GOVERNMENT - CIVIL</a:t>
            </a:r>
          </a:p>
        </p:txBody>
      </p:sp>
      <p:sp>
        <p:nvSpPr>
          <p:cNvPr id="4" name="TextBox 3"/>
          <p:cNvSpPr txBox="1"/>
          <p:nvPr userDrawn="1"/>
        </p:nvSpPr>
        <p:spPr>
          <a:xfrm>
            <a:off x="807100" y="1387444"/>
            <a:ext cx="7127860" cy="369332"/>
          </a:xfrm>
          <a:prstGeom prst="rect">
            <a:avLst/>
          </a:prstGeom>
          <a:noFill/>
        </p:spPr>
        <p:txBody>
          <a:bodyPr wrap="square" rtlCol="0">
            <a:spAutoFit/>
          </a:bodyPr>
          <a:lstStyle/>
          <a:p>
            <a:r>
              <a:rPr lang="en-GB" b="1" dirty="0" smtClean="0">
                <a:solidFill>
                  <a:prstClr val="black"/>
                </a:solidFill>
                <a:latin typeface="Arial" charset="0"/>
                <a:ea typeface="Arial" charset="0"/>
                <a:cs typeface="Arial" charset="0"/>
              </a:rPr>
              <a:t>WE ENABLE PEOPLE TO BECOME DIGITAL CITIZENS.</a:t>
            </a:r>
          </a:p>
        </p:txBody>
      </p:sp>
      <p:cxnSp>
        <p:nvCxnSpPr>
          <p:cNvPr id="5" name="Straight Connector 4"/>
          <p:cNvCxnSpPr/>
          <p:nvPr userDrawn="1"/>
        </p:nvCxnSpPr>
        <p:spPr>
          <a:xfrm>
            <a:off x="890838" y="1239981"/>
            <a:ext cx="694252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0828" y="0"/>
            <a:ext cx="3661172" cy="6858000"/>
          </a:xfrm>
          <a:prstGeom prst="rect">
            <a:avLst/>
          </a:prstGeom>
        </p:spPr>
      </p:pic>
    </p:spTree>
    <p:extLst>
      <p:ext uri="{BB962C8B-B14F-4D97-AF65-F5344CB8AC3E}">
        <p14:creationId xmlns:p14="http://schemas.microsoft.com/office/powerpoint/2010/main" val="63244645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884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PAGE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054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PAGE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265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PAGE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6339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PAGE 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633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PAGE 6">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827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sp>
        <p:nvSpPr>
          <p:cNvPr id="2" name="TextBox 1"/>
          <p:cNvSpPr txBox="1"/>
          <p:nvPr userDrawn="1"/>
        </p:nvSpPr>
        <p:spPr>
          <a:xfrm>
            <a:off x="4879691" y="3044089"/>
            <a:ext cx="4642339" cy="584775"/>
          </a:xfrm>
          <a:prstGeom prst="rect">
            <a:avLst/>
          </a:prstGeom>
          <a:noFill/>
        </p:spPr>
        <p:txBody>
          <a:bodyPr wrap="square" rtlCol="0">
            <a:spAutoFit/>
          </a:bodyPr>
          <a:lstStyle/>
          <a:p>
            <a:pPr algn="l"/>
            <a:r>
              <a:rPr lang="en-GB" sz="3200" b="1" dirty="0" smtClean="0">
                <a:solidFill>
                  <a:schemeClr val="bg1"/>
                </a:solidFill>
                <a:latin typeface="Arial" panose="020B0604020202020204" pitchFamily="34" charset="0"/>
                <a:cs typeface="Arial" panose="020B0604020202020204" pitchFamily="34" charset="0"/>
              </a:rPr>
              <a:t>LIBERATE POTENTIAL</a:t>
            </a:r>
            <a:endParaRPr lang="en-GB" sz="3200" b="1" dirty="0">
              <a:solidFill>
                <a:schemeClr val="bg1"/>
              </a:solidFill>
              <a:latin typeface="Arial" panose="020B0604020202020204" pitchFamily="34" charset="0"/>
              <a:cs typeface="Arial" panose="020B0604020202020204" pitchFamily="34" charset="0"/>
            </a:endParaRPr>
          </a:p>
        </p:txBody>
      </p:sp>
      <p:sp>
        <p:nvSpPr>
          <p:cNvPr id="3" name="TextBox 2"/>
          <p:cNvSpPr txBox="1"/>
          <p:nvPr userDrawn="1"/>
        </p:nvSpPr>
        <p:spPr>
          <a:xfrm>
            <a:off x="10462848" y="6304112"/>
            <a:ext cx="1503485" cy="369332"/>
          </a:xfrm>
          <a:prstGeom prst="rect">
            <a:avLst/>
          </a:prstGeom>
          <a:noFill/>
        </p:spPr>
        <p:txBody>
          <a:bodyPr wrap="square" rtlCol="0">
            <a:spAutoFit/>
          </a:bodyPr>
          <a:lstStyle/>
          <a:p>
            <a:r>
              <a:rPr lang="en-GB" b="1" dirty="0" smtClean="0">
                <a:solidFill>
                  <a:schemeClr val="bg1"/>
                </a:solidFill>
              </a:rPr>
              <a:t>avantiplc</a:t>
            </a:r>
            <a:r>
              <a:rPr lang="en-GB" dirty="0" smtClean="0">
                <a:solidFill>
                  <a:schemeClr val="bg1"/>
                </a:solidFill>
              </a:rPr>
              <a:t>.com</a:t>
            </a:r>
            <a:endParaRPr lang="en-GB" dirty="0">
              <a:solidFill>
                <a:schemeClr val="bg1"/>
              </a:solidFill>
            </a:endParaRPr>
          </a:p>
        </p:txBody>
      </p:sp>
      <p:cxnSp>
        <p:nvCxnSpPr>
          <p:cNvPr id="5" name="Straight Connector 4"/>
          <p:cNvCxnSpPr/>
          <p:nvPr userDrawn="1"/>
        </p:nvCxnSpPr>
        <p:spPr>
          <a:xfrm>
            <a:off x="10357338" y="6673444"/>
            <a:ext cx="1705707" cy="0"/>
          </a:xfrm>
          <a:prstGeom prst="line">
            <a:avLst/>
          </a:prstGeom>
          <a:ln>
            <a:solidFill>
              <a:schemeClr val="bg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6737766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45" t="681" r="11555" b="1"/>
          <a:stretch/>
        </p:blipFill>
        <p:spPr>
          <a:xfrm>
            <a:off x="0" y="-390948"/>
            <a:ext cx="12244786" cy="7734140"/>
          </a:xfrm>
          <a:prstGeom prst="rect">
            <a:avLst/>
          </a:prstGeom>
        </p:spPr>
      </p:pic>
      <p:sp>
        <p:nvSpPr>
          <p:cNvPr id="4" name="Date Placeholder 3"/>
          <p:cNvSpPr>
            <a:spLocks noGrp="1"/>
          </p:cNvSpPr>
          <p:nvPr>
            <p:ph type="dt" sz="half" idx="10"/>
          </p:nvPr>
        </p:nvSpPr>
        <p:spPr>
          <a:xfrm>
            <a:off x="838200" y="6356350"/>
            <a:ext cx="2743200" cy="365125"/>
          </a:xfrm>
          <a:prstGeom prst="rect">
            <a:avLst/>
          </a:prstGeom>
        </p:spPr>
        <p:txBody>
          <a:bodyPr/>
          <a:lstStyle/>
          <a:p>
            <a:fld id="{4EAB71D5-0C2C-4DD7-A11A-6F02458576F5}" type="datetime1">
              <a:rPr lang="en-GB" smtClean="0"/>
              <a:t>16/09/2019</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1AC3125-0573-4EE3-B5E5-6CD061B94E19}" type="slidenum">
              <a:rPr lang="en-GB" smtClean="0"/>
              <a:t>‹#›</a:t>
            </a:fld>
            <a:endParaRPr lang="en-GB"/>
          </a:p>
        </p:txBody>
      </p:sp>
      <p:sp>
        <p:nvSpPr>
          <p:cNvPr id="8" name="Title 7"/>
          <p:cNvSpPr>
            <a:spLocks noGrp="1"/>
          </p:cNvSpPr>
          <p:nvPr>
            <p:ph type="title"/>
          </p:nvPr>
        </p:nvSpPr>
        <p:spPr>
          <a:xfrm>
            <a:off x="467368" y="451632"/>
            <a:ext cx="10800000" cy="1325563"/>
          </a:xfrm>
          <a:prstGeom prst="rect">
            <a:avLst/>
          </a:prstGeom>
        </p:spPr>
        <p:txBody>
          <a:bodyPr/>
          <a:lstStyle>
            <a:lvl1pPr>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467368" y="2176892"/>
            <a:ext cx="10800000" cy="1655762"/>
          </a:xfrm>
          <a:prstGeom prst="rect">
            <a:avLst/>
          </a:prstGeo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3421" y="5135268"/>
            <a:ext cx="2016379" cy="1913483"/>
          </a:xfrm>
          <a:prstGeom prst="rect">
            <a:avLst/>
          </a:prstGeom>
        </p:spPr>
      </p:pic>
    </p:spTree>
    <p:extLst>
      <p:ext uri="{BB962C8B-B14F-4D97-AF65-F5344CB8AC3E}">
        <p14:creationId xmlns:p14="http://schemas.microsoft.com/office/powerpoint/2010/main" val="236621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te Base - Black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76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White Base - Purple Logo">
    <p:spTree>
      <p:nvGrpSpPr>
        <p:cNvPr id="1" name=""/>
        <p:cNvGrpSpPr/>
        <p:nvPr/>
      </p:nvGrpSpPr>
      <p:grpSpPr>
        <a:xfrm>
          <a:off x="0" y="0"/>
          <a:ext cx="0" cy="0"/>
          <a:chOff x="0" y="0"/>
          <a:chExt cx="0" cy="0"/>
        </a:xfrm>
      </p:grpSpPr>
      <p:sp>
        <p:nvSpPr>
          <p:cNvPr id="2" name="Rectangle 1"/>
          <p:cNvSpPr/>
          <p:nvPr userDrawn="1"/>
        </p:nvSpPr>
        <p:spPr>
          <a:xfrm>
            <a:off x="173620" y="5787342"/>
            <a:ext cx="949124" cy="844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953" y="5997887"/>
            <a:ext cx="674123" cy="639723"/>
          </a:xfrm>
          <a:prstGeom prst="rect">
            <a:avLst/>
          </a:prstGeom>
        </p:spPr>
      </p:pic>
    </p:spTree>
    <p:extLst>
      <p:ext uri="{BB962C8B-B14F-4D97-AF65-F5344CB8AC3E}">
        <p14:creationId xmlns:p14="http://schemas.microsoft.com/office/powerpoint/2010/main" val="940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ERPRISE">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4175425" y="2104574"/>
            <a:ext cx="7503780" cy="3323987"/>
          </a:xfrm>
          <a:prstGeom prst="rect">
            <a:avLst/>
          </a:prstGeom>
          <a:noFill/>
        </p:spPr>
        <p:txBody>
          <a:bodyPr wrap="square" rtlCol="0">
            <a:spAutoFit/>
          </a:bodyPr>
          <a:lstStyle/>
          <a:p>
            <a:r>
              <a:rPr lang="en-GB" sz="1400" dirty="0" smtClean="0">
                <a:solidFill>
                  <a:prstClr val="black"/>
                </a:solidFill>
                <a:latin typeface="Arial" charset="0"/>
                <a:ea typeface="Arial" charset="0"/>
                <a:cs typeface="Arial" charset="0"/>
              </a:rPr>
              <a:t>Our expertise in delivering secure and always-on connectivity makes us the trusted supplier for fixed line operators and satellite integrators providing enterprise communications networks.</a:t>
            </a:r>
          </a:p>
          <a:p>
            <a:endParaRPr lang="en-GB" sz="1400" dirty="0" smtClean="0">
              <a:solidFill>
                <a:prstClr val="black"/>
              </a:solidFill>
              <a:latin typeface="Arial" charset="0"/>
              <a:ea typeface="Arial" charset="0"/>
              <a:cs typeface="Arial" charset="0"/>
            </a:endParaRPr>
          </a:p>
          <a:p>
            <a:r>
              <a:rPr lang="en-GB" sz="1400" dirty="0" smtClean="0">
                <a:solidFill>
                  <a:prstClr val="black"/>
                </a:solidFill>
                <a:latin typeface="Arial" charset="0"/>
                <a:ea typeface="Arial" charset="0"/>
                <a:cs typeface="Arial" charset="0"/>
              </a:rPr>
              <a:t>No network is too complex, no office too remote. Our flexible communications services support large enterprises and corporate organisations with their connectivity requirements through our network of trusted partners.</a:t>
            </a:r>
          </a:p>
          <a:p>
            <a:endParaRPr lang="en-GB" sz="1400" dirty="0" smtClean="0">
              <a:solidFill>
                <a:prstClr val="black"/>
              </a:solidFill>
              <a:latin typeface="Arial" charset="0"/>
              <a:ea typeface="Arial" charset="0"/>
              <a:cs typeface="Arial" charset="0"/>
            </a:endParaRPr>
          </a:p>
          <a:p>
            <a:r>
              <a:rPr lang="en-GB" sz="1400" dirty="0" smtClean="0">
                <a:solidFill>
                  <a:prstClr val="black"/>
                </a:solidFill>
                <a:latin typeface="Arial" charset="0"/>
                <a:ea typeface="Arial" charset="0"/>
                <a:cs typeface="Arial" charset="0"/>
              </a:rPr>
              <a:t>Our customers benefit from our specially designed network that provides the reliability and security for critical operating infrastructure and our Ka-band services expedite business communications, enabling high data rate applications and data transfer, as well as replicating and extending networks, even to offices and workforces geographically dispersed.</a:t>
            </a:r>
          </a:p>
          <a:p>
            <a:endParaRPr lang="en-GB" sz="1400" dirty="0" smtClean="0">
              <a:solidFill>
                <a:prstClr val="black"/>
              </a:solidFill>
              <a:latin typeface="Arial" charset="0"/>
              <a:ea typeface="Arial" charset="0"/>
              <a:cs typeface="Arial" charset="0"/>
            </a:endParaRPr>
          </a:p>
          <a:p>
            <a:r>
              <a:rPr lang="en-GB" sz="1400" b="1" dirty="0" smtClean="0">
                <a:solidFill>
                  <a:prstClr val="black"/>
                </a:solidFill>
                <a:latin typeface="Arial" charset="0"/>
                <a:ea typeface="Arial" charset="0"/>
                <a:cs typeface="Arial" charset="0"/>
              </a:rPr>
              <a:t>No business should suffer the consequences of inadequate connectivity, and with our</a:t>
            </a:r>
            <a:br>
              <a:rPr lang="en-GB" sz="1400" b="1" dirty="0" smtClean="0">
                <a:solidFill>
                  <a:prstClr val="black"/>
                </a:solidFill>
                <a:latin typeface="Arial" charset="0"/>
                <a:ea typeface="Arial" charset="0"/>
                <a:cs typeface="Arial" charset="0"/>
              </a:rPr>
            </a:br>
            <a:r>
              <a:rPr lang="en-GB" sz="1400" b="1" dirty="0" smtClean="0">
                <a:solidFill>
                  <a:prstClr val="black"/>
                </a:solidFill>
                <a:latin typeface="Arial" charset="0"/>
                <a:ea typeface="Arial" charset="0"/>
                <a:cs typeface="Arial" charset="0"/>
              </a:rPr>
              <a:t>ultra-reliable, flexible communication services, no business will.</a:t>
            </a:r>
          </a:p>
        </p:txBody>
      </p:sp>
      <p:sp>
        <p:nvSpPr>
          <p:cNvPr id="3" name="TextBox 2"/>
          <p:cNvSpPr txBox="1"/>
          <p:nvPr userDrawn="1"/>
        </p:nvSpPr>
        <p:spPr>
          <a:xfrm>
            <a:off x="4175424" y="405229"/>
            <a:ext cx="7642420" cy="646331"/>
          </a:xfrm>
          <a:prstGeom prst="rect">
            <a:avLst/>
          </a:prstGeom>
          <a:noFill/>
        </p:spPr>
        <p:txBody>
          <a:bodyPr wrap="square" rtlCol="0">
            <a:spAutoFit/>
          </a:bodyPr>
          <a:lstStyle/>
          <a:p>
            <a:r>
              <a:rPr lang="en-GB" sz="3600" b="1" dirty="0" smtClean="0">
                <a:solidFill>
                  <a:prstClr val="black"/>
                </a:solidFill>
                <a:latin typeface="Arial" charset="0"/>
                <a:ea typeface="Arial" charset="0"/>
                <a:cs typeface="Arial" charset="0"/>
              </a:rPr>
              <a:t>ENTERPRISE COMMUNICATIONS</a:t>
            </a:r>
          </a:p>
        </p:txBody>
      </p:sp>
      <p:sp>
        <p:nvSpPr>
          <p:cNvPr id="4" name="TextBox 3"/>
          <p:cNvSpPr txBox="1"/>
          <p:nvPr userDrawn="1"/>
        </p:nvSpPr>
        <p:spPr>
          <a:xfrm>
            <a:off x="4175425" y="1377284"/>
            <a:ext cx="7127860" cy="646331"/>
          </a:xfrm>
          <a:prstGeom prst="rect">
            <a:avLst/>
          </a:prstGeom>
          <a:noFill/>
        </p:spPr>
        <p:txBody>
          <a:bodyPr wrap="square" rtlCol="0">
            <a:spAutoFit/>
          </a:bodyPr>
          <a:lstStyle/>
          <a:p>
            <a:r>
              <a:rPr lang="en-GB" b="1" dirty="0" smtClean="0">
                <a:solidFill>
                  <a:prstClr val="black"/>
                </a:solidFill>
                <a:latin typeface="Arial" charset="0"/>
                <a:ea typeface="Arial" charset="0"/>
                <a:cs typeface="Arial" charset="0"/>
              </a:rPr>
              <a:t>WE MAKE THE IMPOSSIBLE POSSIBLE FOR ENTERPRISE</a:t>
            </a:r>
          </a:p>
          <a:p>
            <a:r>
              <a:rPr lang="en-GB" b="1" dirty="0" smtClean="0">
                <a:solidFill>
                  <a:prstClr val="black"/>
                </a:solidFill>
                <a:latin typeface="Arial" charset="0"/>
                <a:ea typeface="Arial" charset="0"/>
                <a:cs typeface="Arial" charset="0"/>
              </a:rPr>
              <a:t>NETWORKS.</a:t>
            </a:r>
          </a:p>
        </p:txBody>
      </p:sp>
      <p:cxnSp>
        <p:nvCxnSpPr>
          <p:cNvPr id="5" name="Straight Connector 4"/>
          <p:cNvCxnSpPr/>
          <p:nvPr userDrawn="1"/>
        </p:nvCxnSpPr>
        <p:spPr>
          <a:xfrm>
            <a:off x="4259163" y="1229821"/>
            <a:ext cx="6942522"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85561" y="5993749"/>
            <a:ext cx="674125" cy="64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3661172" cy="6858000"/>
          </a:xfrm>
          <a:prstGeom prst="rect">
            <a:avLst/>
          </a:prstGeom>
        </p:spPr>
      </p:pic>
    </p:spTree>
    <p:extLst>
      <p:ext uri="{BB962C8B-B14F-4D97-AF65-F5344CB8AC3E}">
        <p14:creationId xmlns:p14="http://schemas.microsoft.com/office/powerpoint/2010/main" val="146872841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ite Base - Red Logo">
    <p:spTree>
      <p:nvGrpSpPr>
        <p:cNvPr id="1" name=""/>
        <p:cNvGrpSpPr/>
        <p:nvPr/>
      </p:nvGrpSpPr>
      <p:grpSpPr>
        <a:xfrm>
          <a:off x="0" y="0"/>
          <a:ext cx="0" cy="0"/>
          <a:chOff x="0" y="0"/>
          <a:chExt cx="0" cy="0"/>
        </a:xfrm>
      </p:grpSpPr>
      <p:sp>
        <p:nvSpPr>
          <p:cNvPr id="2" name="Rectangle 1"/>
          <p:cNvSpPr/>
          <p:nvPr userDrawn="1"/>
        </p:nvSpPr>
        <p:spPr>
          <a:xfrm>
            <a:off x="173620" y="5787342"/>
            <a:ext cx="949124" cy="844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953" y="5997887"/>
            <a:ext cx="674123" cy="639722"/>
          </a:xfrm>
          <a:prstGeom prst="rect">
            <a:avLst/>
          </a:prstGeom>
        </p:spPr>
      </p:pic>
    </p:spTree>
    <p:extLst>
      <p:ext uri="{BB962C8B-B14F-4D97-AF65-F5344CB8AC3E}">
        <p14:creationId xmlns:p14="http://schemas.microsoft.com/office/powerpoint/2010/main" val="26861735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 Base - Green Logo">
    <p:spTree>
      <p:nvGrpSpPr>
        <p:cNvPr id="1" name=""/>
        <p:cNvGrpSpPr/>
        <p:nvPr/>
      </p:nvGrpSpPr>
      <p:grpSpPr>
        <a:xfrm>
          <a:off x="0" y="0"/>
          <a:ext cx="0" cy="0"/>
          <a:chOff x="0" y="0"/>
          <a:chExt cx="0" cy="0"/>
        </a:xfrm>
      </p:grpSpPr>
      <p:sp>
        <p:nvSpPr>
          <p:cNvPr id="2" name="Rectangle 1"/>
          <p:cNvSpPr/>
          <p:nvPr userDrawn="1"/>
        </p:nvSpPr>
        <p:spPr>
          <a:xfrm>
            <a:off x="173620" y="5787342"/>
            <a:ext cx="949124" cy="844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953" y="5997887"/>
            <a:ext cx="674125" cy="639724"/>
          </a:xfrm>
          <a:prstGeom prst="rect">
            <a:avLst/>
          </a:prstGeom>
        </p:spPr>
      </p:pic>
    </p:spTree>
    <p:extLst>
      <p:ext uri="{BB962C8B-B14F-4D97-AF65-F5344CB8AC3E}">
        <p14:creationId xmlns:p14="http://schemas.microsoft.com/office/powerpoint/2010/main" val="140444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hite Base - Yellow Logo">
    <p:spTree>
      <p:nvGrpSpPr>
        <p:cNvPr id="1" name=""/>
        <p:cNvGrpSpPr/>
        <p:nvPr/>
      </p:nvGrpSpPr>
      <p:grpSpPr>
        <a:xfrm>
          <a:off x="0" y="0"/>
          <a:ext cx="0" cy="0"/>
          <a:chOff x="0" y="0"/>
          <a:chExt cx="0" cy="0"/>
        </a:xfrm>
      </p:grpSpPr>
      <p:sp>
        <p:nvSpPr>
          <p:cNvPr id="2" name="Rectangle 1"/>
          <p:cNvSpPr/>
          <p:nvPr userDrawn="1"/>
        </p:nvSpPr>
        <p:spPr>
          <a:xfrm>
            <a:off x="173620" y="5787342"/>
            <a:ext cx="949124" cy="844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953" y="5997887"/>
            <a:ext cx="674124" cy="639724"/>
          </a:xfrm>
          <a:prstGeom prst="rect">
            <a:avLst/>
          </a:prstGeom>
        </p:spPr>
      </p:pic>
    </p:spTree>
    <p:extLst>
      <p:ext uri="{BB962C8B-B14F-4D97-AF65-F5344CB8AC3E}">
        <p14:creationId xmlns:p14="http://schemas.microsoft.com/office/powerpoint/2010/main" val="17902815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 Base - Orange Logo">
    <p:spTree>
      <p:nvGrpSpPr>
        <p:cNvPr id="1" name=""/>
        <p:cNvGrpSpPr/>
        <p:nvPr/>
      </p:nvGrpSpPr>
      <p:grpSpPr>
        <a:xfrm>
          <a:off x="0" y="0"/>
          <a:ext cx="0" cy="0"/>
          <a:chOff x="0" y="0"/>
          <a:chExt cx="0" cy="0"/>
        </a:xfrm>
      </p:grpSpPr>
      <p:sp>
        <p:nvSpPr>
          <p:cNvPr id="2" name="Rectangle 1"/>
          <p:cNvSpPr/>
          <p:nvPr userDrawn="1"/>
        </p:nvSpPr>
        <p:spPr>
          <a:xfrm>
            <a:off x="173620" y="5787342"/>
            <a:ext cx="949124" cy="844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953" y="5997887"/>
            <a:ext cx="674124" cy="639723"/>
          </a:xfrm>
          <a:prstGeom prst="rect">
            <a:avLst/>
          </a:prstGeom>
        </p:spPr>
      </p:pic>
    </p:spTree>
    <p:extLst>
      <p:ext uri="{BB962C8B-B14F-4D97-AF65-F5344CB8AC3E}">
        <p14:creationId xmlns:p14="http://schemas.microsoft.com/office/powerpoint/2010/main" val="6071585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hite Base - Blue Logo">
    <p:spTree>
      <p:nvGrpSpPr>
        <p:cNvPr id="1" name=""/>
        <p:cNvGrpSpPr/>
        <p:nvPr/>
      </p:nvGrpSpPr>
      <p:grpSpPr>
        <a:xfrm>
          <a:off x="0" y="0"/>
          <a:ext cx="0" cy="0"/>
          <a:chOff x="0" y="0"/>
          <a:chExt cx="0" cy="0"/>
        </a:xfrm>
      </p:grpSpPr>
      <p:sp>
        <p:nvSpPr>
          <p:cNvPr id="2" name="Rectangle 1"/>
          <p:cNvSpPr/>
          <p:nvPr userDrawn="1"/>
        </p:nvSpPr>
        <p:spPr>
          <a:xfrm>
            <a:off x="173620" y="5787342"/>
            <a:ext cx="949124" cy="844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953" y="5997887"/>
            <a:ext cx="674124" cy="639723"/>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8953" y="5997887"/>
            <a:ext cx="674125" cy="639724"/>
          </a:xfrm>
          <a:prstGeom prst="rect">
            <a:avLst/>
          </a:prstGeom>
        </p:spPr>
      </p:pic>
    </p:spTree>
    <p:extLst>
      <p:ext uri="{BB962C8B-B14F-4D97-AF65-F5344CB8AC3E}">
        <p14:creationId xmlns:p14="http://schemas.microsoft.com/office/powerpoint/2010/main" val="33460210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ck Base - White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1737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Base - Yellow Logo">
    <p:spTree>
      <p:nvGrpSpPr>
        <p:cNvPr id="1" name=""/>
        <p:cNvGrpSpPr/>
        <p:nvPr/>
      </p:nvGrpSpPr>
      <p:grpSpPr>
        <a:xfrm>
          <a:off x="0" y="0"/>
          <a:ext cx="0" cy="0"/>
          <a:chOff x="0" y="0"/>
          <a:chExt cx="0" cy="0"/>
        </a:xfrm>
      </p:grpSpPr>
      <p:sp>
        <p:nvSpPr>
          <p:cNvPr id="3" name="Rectangle 2"/>
          <p:cNvSpPr/>
          <p:nvPr userDrawn="1"/>
        </p:nvSpPr>
        <p:spPr>
          <a:xfrm>
            <a:off x="87923" y="5899638"/>
            <a:ext cx="896815" cy="8264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953" y="5997887"/>
            <a:ext cx="674124" cy="639724"/>
          </a:xfrm>
          <a:prstGeom prst="rect">
            <a:avLst/>
          </a:prstGeom>
        </p:spPr>
      </p:pic>
    </p:spTree>
    <p:extLst>
      <p:ext uri="{BB962C8B-B14F-4D97-AF65-F5344CB8AC3E}">
        <p14:creationId xmlns:p14="http://schemas.microsoft.com/office/powerpoint/2010/main" val="13119437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ck Base - Blue Logo">
    <p:spTree>
      <p:nvGrpSpPr>
        <p:cNvPr id="1" name=""/>
        <p:cNvGrpSpPr/>
        <p:nvPr/>
      </p:nvGrpSpPr>
      <p:grpSpPr>
        <a:xfrm>
          <a:off x="0" y="0"/>
          <a:ext cx="0" cy="0"/>
          <a:chOff x="0" y="0"/>
          <a:chExt cx="0" cy="0"/>
        </a:xfrm>
      </p:grpSpPr>
      <p:sp>
        <p:nvSpPr>
          <p:cNvPr id="3" name="Rectangle 2"/>
          <p:cNvSpPr/>
          <p:nvPr userDrawn="1"/>
        </p:nvSpPr>
        <p:spPr>
          <a:xfrm>
            <a:off x="87923" y="5899638"/>
            <a:ext cx="896815" cy="8264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4111" y="5999007"/>
            <a:ext cx="681919" cy="647120"/>
          </a:xfrm>
          <a:prstGeom prst="rect">
            <a:avLst/>
          </a:prstGeom>
        </p:spPr>
      </p:pic>
    </p:spTree>
    <p:extLst>
      <p:ext uri="{BB962C8B-B14F-4D97-AF65-F5344CB8AC3E}">
        <p14:creationId xmlns:p14="http://schemas.microsoft.com/office/powerpoint/2010/main" val="41324201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ck Base - Green Logo">
    <p:spTree>
      <p:nvGrpSpPr>
        <p:cNvPr id="1" name=""/>
        <p:cNvGrpSpPr/>
        <p:nvPr/>
      </p:nvGrpSpPr>
      <p:grpSpPr>
        <a:xfrm>
          <a:off x="0" y="0"/>
          <a:ext cx="0" cy="0"/>
          <a:chOff x="0" y="0"/>
          <a:chExt cx="0" cy="0"/>
        </a:xfrm>
      </p:grpSpPr>
      <p:sp>
        <p:nvSpPr>
          <p:cNvPr id="3" name="Rectangle 2"/>
          <p:cNvSpPr/>
          <p:nvPr userDrawn="1"/>
        </p:nvSpPr>
        <p:spPr>
          <a:xfrm>
            <a:off x="87923" y="5899638"/>
            <a:ext cx="896815" cy="8264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4111" y="5999007"/>
            <a:ext cx="681918" cy="647120"/>
          </a:xfrm>
          <a:prstGeom prst="rect">
            <a:avLst/>
          </a:prstGeom>
        </p:spPr>
      </p:pic>
    </p:spTree>
    <p:extLst>
      <p:ext uri="{BB962C8B-B14F-4D97-AF65-F5344CB8AC3E}">
        <p14:creationId xmlns:p14="http://schemas.microsoft.com/office/powerpoint/2010/main" val="15892656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ck Base - Orange Logo">
    <p:spTree>
      <p:nvGrpSpPr>
        <p:cNvPr id="1" name=""/>
        <p:cNvGrpSpPr/>
        <p:nvPr/>
      </p:nvGrpSpPr>
      <p:grpSpPr>
        <a:xfrm>
          <a:off x="0" y="0"/>
          <a:ext cx="0" cy="0"/>
          <a:chOff x="0" y="0"/>
          <a:chExt cx="0" cy="0"/>
        </a:xfrm>
      </p:grpSpPr>
      <p:sp>
        <p:nvSpPr>
          <p:cNvPr id="3" name="Rectangle 2"/>
          <p:cNvSpPr/>
          <p:nvPr userDrawn="1"/>
        </p:nvSpPr>
        <p:spPr>
          <a:xfrm>
            <a:off x="87923" y="5899638"/>
            <a:ext cx="896815" cy="8264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4111" y="5999007"/>
            <a:ext cx="681918" cy="647119"/>
          </a:xfrm>
          <a:prstGeom prst="rect">
            <a:avLst/>
          </a:prstGeom>
        </p:spPr>
      </p:pic>
    </p:spTree>
    <p:extLst>
      <p:ext uri="{BB962C8B-B14F-4D97-AF65-F5344CB8AC3E}">
        <p14:creationId xmlns:p14="http://schemas.microsoft.com/office/powerpoint/2010/main" val="398092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BILE OPERATORS">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61172" cy="6858000"/>
          </a:xfrm>
          <a:prstGeom prst="rect">
            <a:avLst/>
          </a:prstGeom>
        </p:spPr>
      </p:pic>
      <p:sp>
        <p:nvSpPr>
          <p:cNvPr id="2" name="TextBox 1"/>
          <p:cNvSpPr txBox="1"/>
          <p:nvPr userDrawn="1"/>
        </p:nvSpPr>
        <p:spPr>
          <a:xfrm>
            <a:off x="4175424" y="2104574"/>
            <a:ext cx="7642419" cy="3754874"/>
          </a:xfrm>
          <a:prstGeom prst="rect">
            <a:avLst/>
          </a:prstGeom>
          <a:noFill/>
        </p:spPr>
        <p:txBody>
          <a:bodyPr wrap="square" rtlCol="0">
            <a:spAutoFit/>
          </a:bodyPr>
          <a:lstStyle/>
          <a:p>
            <a:r>
              <a:rPr lang="en-GB" sz="1400" dirty="0" smtClean="0">
                <a:solidFill>
                  <a:prstClr val="black"/>
                </a:solidFill>
                <a:latin typeface="Arial" charset="0"/>
                <a:ea typeface="Arial" charset="0"/>
                <a:cs typeface="Arial" charset="0"/>
              </a:rPr>
              <a:t>AVANTI WAS THE FIRST SATELLITE OPERATOR TO COMMERCIALLY DELIVER 3G </a:t>
            </a:r>
            <a:br>
              <a:rPr lang="en-GB" sz="1400" dirty="0" smtClean="0">
                <a:solidFill>
                  <a:prstClr val="black"/>
                </a:solidFill>
                <a:latin typeface="Arial" charset="0"/>
                <a:ea typeface="Arial" charset="0"/>
                <a:cs typeface="Arial" charset="0"/>
              </a:rPr>
            </a:br>
            <a:r>
              <a:rPr lang="en-GB" sz="1400" dirty="0" smtClean="0">
                <a:solidFill>
                  <a:prstClr val="black"/>
                </a:solidFill>
                <a:latin typeface="Arial" charset="0"/>
                <a:ea typeface="Arial" charset="0"/>
                <a:cs typeface="Arial" charset="0"/>
              </a:rPr>
              <a:t>KA-BAND SATELLITE BACKHAUL IN EMEA.</a:t>
            </a:r>
          </a:p>
          <a:p>
            <a:endParaRPr lang="en-GB" sz="1400" dirty="0" smtClean="0">
              <a:solidFill>
                <a:prstClr val="black"/>
              </a:solidFill>
              <a:latin typeface="Arial" charset="0"/>
              <a:ea typeface="Arial" charset="0"/>
              <a:cs typeface="Arial" charset="0"/>
            </a:endParaRPr>
          </a:p>
          <a:p>
            <a:r>
              <a:rPr lang="en-GB" sz="1400" dirty="0" smtClean="0">
                <a:solidFill>
                  <a:prstClr val="black"/>
                </a:solidFill>
                <a:latin typeface="Arial" charset="0"/>
                <a:ea typeface="Arial" charset="0"/>
                <a:cs typeface="Arial" charset="0"/>
              </a:rPr>
              <a:t>Then, we were the first to deliver 4G Ka-band satellite backhaul. We have earned our reputation for innovation and we never cease to look for new ways to connect the world.</a:t>
            </a:r>
          </a:p>
          <a:p>
            <a:endParaRPr lang="en-GB" sz="1400" dirty="0" smtClean="0">
              <a:solidFill>
                <a:prstClr val="black"/>
              </a:solidFill>
              <a:latin typeface="Arial" charset="0"/>
              <a:ea typeface="Arial" charset="0"/>
              <a:cs typeface="Arial" charset="0"/>
            </a:endParaRPr>
          </a:p>
          <a:p>
            <a:r>
              <a:rPr lang="en-GB" sz="1400" dirty="0" smtClean="0">
                <a:solidFill>
                  <a:prstClr val="black"/>
                </a:solidFill>
                <a:latin typeface="Arial" charset="0"/>
                <a:ea typeface="Arial" charset="0"/>
                <a:cs typeface="Arial" charset="0"/>
              </a:rPr>
              <a:t>Our cost-effective backhaul services seamlessly integrate into complex mobile networks. They can be rolled out to rural and remote areas, extending network coverage further than ever before. With our built-in flexibility and bandwidth pooling concept, we provide extra capacity to multiple sites to manage those peak data times, taking the strain off the mobile network, whether it’s keeping customers connected at an event or during summer at a popular destination.</a:t>
            </a:r>
          </a:p>
          <a:p>
            <a:endParaRPr lang="en-GB" sz="1400" dirty="0" smtClean="0">
              <a:solidFill>
                <a:prstClr val="black"/>
              </a:solidFill>
              <a:latin typeface="Arial" charset="0"/>
              <a:ea typeface="Arial" charset="0"/>
              <a:cs typeface="Arial" charset="0"/>
            </a:endParaRPr>
          </a:p>
          <a:p>
            <a:r>
              <a:rPr lang="en-GB" sz="1400" dirty="0" smtClean="0">
                <a:solidFill>
                  <a:prstClr val="black"/>
                </a:solidFill>
                <a:latin typeface="Arial" charset="0"/>
                <a:ea typeface="Arial" charset="0"/>
                <a:cs typeface="Arial" charset="0"/>
              </a:rPr>
              <a:t>We are also entrusted to provide 4G backhaul to emergency services, providing them access to critical communications when they need it most.</a:t>
            </a:r>
          </a:p>
          <a:p>
            <a:endParaRPr lang="en-GB" sz="1400" dirty="0" smtClean="0">
              <a:solidFill>
                <a:prstClr val="black"/>
              </a:solidFill>
              <a:latin typeface="Arial" charset="0"/>
              <a:ea typeface="Arial" charset="0"/>
              <a:cs typeface="Arial" charset="0"/>
            </a:endParaRPr>
          </a:p>
          <a:p>
            <a:r>
              <a:rPr lang="en-GB" sz="1400" b="1" dirty="0" smtClean="0">
                <a:solidFill>
                  <a:prstClr val="black"/>
                </a:solidFill>
                <a:latin typeface="Arial" charset="0"/>
                <a:ea typeface="Arial" charset="0"/>
                <a:cs typeface="Arial" charset="0"/>
              </a:rPr>
              <a:t>WE ARE 3G, 4G AND 5G READY.</a:t>
            </a:r>
          </a:p>
        </p:txBody>
      </p:sp>
      <p:sp>
        <p:nvSpPr>
          <p:cNvPr id="3" name="TextBox 2"/>
          <p:cNvSpPr txBox="1"/>
          <p:nvPr userDrawn="1"/>
        </p:nvSpPr>
        <p:spPr>
          <a:xfrm>
            <a:off x="4175424" y="405229"/>
            <a:ext cx="7642420" cy="646331"/>
          </a:xfrm>
          <a:prstGeom prst="rect">
            <a:avLst/>
          </a:prstGeom>
          <a:noFill/>
        </p:spPr>
        <p:txBody>
          <a:bodyPr wrap="square" rtlCol="0">
            <a:spAutoFit/>
          </a:bodyPr>
          <a:lstStyle/>
          <a:p>
            <a:r>
              <a:rPr lang="en-GB" sz="3600" b="1" dirty="0" smtClean="0">
                <a:solidFill>
                  <a:prstClr val="black"/>
                </a:solidFill>
                <a:latin typeface="Arial" charset="0"/>
                <a:ea typeface="Arial" charset="0"/>
                <a:cs typeface="Arial" charset="0"/>
              </a:rPr>
              <a:t>MOBILE OPERATORS</a:t>
            </a:r>
          </a:p>
        </p:txBody>
      </p:sp>
      <p:sp>
        <p:nvSpPr>
          <p:cNvPr id="4" name="TextBox 3"/>
          <p:cNvSpPr txBox="1"/>
          <p:nvPr userDrawn="1"/>
        </p:nvSpPr>
        <p:spPr>
          <a:xfrm>
            <a:off x="4175425" y="1377284"/>
            <a:ext cx="7127860" cy="369332"/>
          </a:xfrm>
          <a:prstGeom prst="rect">
            <a:avLst/>
          </a:prstGeom>
          <a:noFill/>
        </p:spPr>
        <p:txBody>
          <a:bodyPr wrap="square" rtlCol="0">
            <a:spAutoFit/>
          </a:bodyPr>
          <a:lstStyle/>
          <a:p>
            <a:r>
              <a:rPr lang="en-GB" b="1" dirty="0" smtClean="0">
                <a:solidFill>
                  <a:prstClr val="black"/>
                </a:solidFill>
                <a:latin typeface="Arial" charset="0"/>
                <a:ea typeface="Arial" charset="0"/>
                <a:cs typeface="Arial" charset="0"/>
              </a:rPr>
              <a:t>HELPING MOBILE NETWORKS GO THE EXTRA MILE.</a:t>
            </a:r>
          </a:p>
        </p:txBody>
      </p:sp>
      <p:cxnSp>
        <p:nvCxnSpPr>
          <p:cNvPr id="5" name="Straight Connector 4"/>
          <p:cNvCxnSpPr/>
          <p:nvPr userDrawn="1"/>
        </p:nvCxnSpPr>
        <p:spPr>
          <a:xfrm>
            <a:off x="4259163" y="1229821"/>
            <a:ext cx="694252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85561" y="5993749"/>
            <a:ext cx="674125" cy="648000"/>
          </a:xfrm>
          <a:prstGeom prst="rect">
            <a:avLst/>
          </a:prstGeom>
        </p:spPr>
      </p:pic>
    </p:spTree>
    <p:extLst>
      <p:ext uri="{BB962C8B-B14F-4D97-AF65-F5344CB8AC3E}">
        <p14:creationId xmlns:p14="http://schemas.microsoft.com/office/powerpoint/2010/main" val="53624046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ck Base - Purple Logo">
    <p:spTree>
      <p:nvGrpSpPr>
        <p:cNvPr id="1" name=""/>
        <p:cNvGrpSpPr/>
        <p:nvPr/>
      </p:nvGrpSpPr>
      <p:grpSpPr>
        <a:xfrm>
          <a:off x="0" y="0"/>
          <a:ext cx="0" cy="0"/>
          <a:chOff x="0" y="0"/>
          <a:chExt cx="0" cy="0"/>
        </a:xfrm>
      </p:grpSpPr>
      <p:sp>
        <p:nvSpPr>
          <p:cNvPr id="3" name="Rectangle 2"/>
          <p:cNvSpPr/>
          <p:nvPr userDrawn="1"/>
        </p:nvSpPr>
        <p:spPr>
          <a:xfrm>
            <a:off x="87923" y="5899638"/>
            <a:ext cx="896815" cy="8264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4111" y="5999007"/>
            <a:ext cx="681917" cy="647119"/>
          </a:xfrm>
          <a:prstGeom prst="rect">
            <a:avLst/>
          </a:prstGeom>
        </p:spPr>
      </p:pic>
    </p:spTree>
    <p:extLst>
      <p:ext uri="{BB962C8B-B14F-4D97-AF65-F5344CB8AC3E}">
        <p14:creationId xmlns:p14="http://schemas.microsoft.com/office/powerpoint/2010/main" val="27956331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Base - Red Logo">
    <p:spTree>
      <p:nvGrpSpPr>
        <p:cNvPr id="1" name=""/>
        <p:cNvGrpSpPr/>
        <p:nvPr/>
      </p:nvGrpSpPr>
      <p:grpSpPr>
        <a:xfrm>
          <a:off x="0" y="0"/>
          <a:ext cx="0" cy="0"/>
          <a:chOff x="0" y="0"/>
          <a:chExt cx="0" cy="0"/>
        </a:xfrm>
      </p:grpSpPr>
      <p:sp>
        <p:nvSpPr>
          <p:cNvPr id="3" name="Rectangle 2"/>
          <p:cNvSpPr/>
          <p:nvPr userDrawn="1"/>
        </p:nvSpPr>
        <p:spPr>
          <a:xfrm>
            <a:off x="87923" y="5899638"/>
            <a:ext cx="896815" cy="8264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4111" y="5999007"/>
            <a:ext cx="681917" cy="647118"/>
          </a:xfrm>
          <a:prstGeom prst="rect">
            <a:avLst/>
          </a:prstGeom>
        </p:spPr>
      </p:pic>
    </p:spTree>
    <p:extLst>
      <p:ext uri="{BB962C8B-B14F-4D97-AF65-F5344CB8AC3E}">
        <p14:creationId xmlns:p14="http://schemas.microsoft.com/office/powerpoint/2010/main" val="10085059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Black Bas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7115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2475" y="155576"/>
            <a:ext cx="10515600" cy="577850"/>
          </a:xfrm>
          <a:prstGeom prst="rect">
            <a:avLst/>
          </a:prstGeom>
        </p:spPr>
        <p:txBody>
          <a:bodyPr>
            <a:normAutofit/>
          </a:bodyPr>
          <a:lstStyle>
            <a:lvl1pPr>
              <a:defRPr sz="4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838200" y="1825625"/>
            <a:ext cx="10515600" cy="4351338"/>
          </a:xfrm>
          <a:prstGeom prst="rect">
            <a:avLst/>
          </a:prstGeo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B758A5E-C15C-438A-9FFC-34183A02286A}" type="datetime1">
              <a:rPr lang="en-GB" smtClean="0"/>
              <a:t>16/09/2019</a:t>
            </a:fld>
            <a:endParaRPr lang="en-GB"/>
          </a:p>
        </p:txBody>
      </p:sp>
      <p:cxnSp>
        <p:nvCxnSpPr>
          <p:cNvPr id="8" name="Straight Connector 7"/>
          <p:cNvCxnSpPr/>
          <p:nvPr userDrawn="1"/>
        </p:nvCxnSpPr>
        <p:spPr>
          <a:xfrm>
            <a:off x="752475" y="733426"/>
            <a:ext cx="109347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500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4938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0541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Yellow">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91616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range">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641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ed">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9011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urple">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723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OV - D&amp;S">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807100" y="2256464"/>
            <a:ext cx="7503780" cy="3323987"/>
          </a:xfrm>
          <a:prstGeom prst="rect">
            <a:avLst/>
          </a:prstGeom>
          <a:noFill/>
        </p:spPr>
        <p:txBody>
          <a:bodyPr wrap="square" rtlCol="0">
            <a:spAutoFit/>
          </a:bodyPr>
          <a:lstStyle/>
          <a:p>
            <a:r>
              <a:rPr lang="en-GB" sz="1400" dirty="0" smtClean="0">
                <a:solidFill>
                  <a:prstClr val="black"/>
                </a:solidFill>
                <a:latin typeface="Arial" charset="0"/>
                <a:ea typeface="Arial" charset="0"/>
                <a:cs typeface="Arial" charset="0"/>
              </a:rPr>
              <a:t>WE UNDERSTAND THE MODERN DATA-RICH BATTLEFIELD AND THE NEED FOR</a:t>
            </a:r>
          </a:p>
          <a:p>
            <a:r>
              <a:rPr lang="en-GB" sz="1400" dirty="0" smtClean="0">
                <a:solidFill>
                  <a:prstClr val="black"/>
                </a:solidFill>
                <a:latin typeface="Arial" charset="0"/>
                <a:ea typeface="Arial" charset="0"/>
                <a:cs typeface="Arial" charset="0"/>
              </a:rPr>
              <a:t>HIGHLY SECURE AND RESILIENT CONNECTIVITY.</a:t>
            </a:r>
          </a:p>
          <a:p>
            <a:endParaRPr lang="en-GB" sz="1400" dirty="0" smtClean="0">
              <a:solidFill>
                <a:prstClr val="black"/>
              </a:solidFill>
              <a:latin typeface="Arial" charset="0"/>
              <a:ea typeface="Arial" charset="0"/>
              <a:cs typeface="Arial" charset="0"/>
            </a:endParaRPr>
          </a:p>
          <a:p>
            <a:r>
              <a:rPr lang="en-GB" sz="1400" dirty="0" smtClean="0">
                <a:solidFill>
                  <a:prstClr val="black"/>
                </a:solidFill>
                <a:latin typeface="Arial" charset="0"/>
                <a:ea typeface="Arial" charset="0"/>
                <a:cs typeface="Arial" charset="0"/>
              </a:rPr>
              <a:t>From remote government offices, military bases and outposts to border security and</a:t>
            </a:r>
          </a:p>
          <a:p>
            <a:r>
              <a:rPr lang="en-GB" sz="1400" dirty="0" smtClean="0">
                <a:solidFill>
                  <a:prstClr val="black"/>
                </a:solidFill>
                <a:latin typeface="Arial" charset="0"/>
                <a:ea typeface="Arial" charset="0"/>
                <a:cs typeface="Arial" charset="0"/>
              </a:rPr>
              <a:t>disaster recovery, we provide the latest in secure, resilient and ultra-reliable Ka-band</a:t>
            </a:r>
          </a:p>
          <a:p>
            <a:r>
              <a:rPr lang="en-GB" sz="1400" dirty="0" smtClean="0">
                <a:solidFill>
                  <a:prstClr val="black"/>
                </a:solidFill>
                <a:latin typeface="Arial" charset="0"/>
                <a:ea typeface="Arial" charset="0"/>
                <a:cs typeface="Arial" charset="0"/>
              </a:rPr>
              <a:t>communications. </a:t>
            </a:r>
          </a:p>
          <a:p>
            <a:endParaRPr lang="en-GB" sz="1400" dirty="0" smtClean="0">
              <a:solidFill>
                <a:prstClr val="black"/>
              </a:solidFill>
              <a:latin typeface="Arial" charset="0"/>
              <a:ea typeface="Arial" charset="0"/>
              <a:cs typeface="Arial" charset="0"/>
            </a:endParaRPr>
          </a:p>
          <a:p>
            <a:r>
              <a:rPr lang="en-GB" sz="1400" dirty="0" smtClean="0">
                <a:solidFill>
                  <a:prstClr val="black"/>
                </a:solidFill>
                <a:latin typeface="Arial" charset="0"/>
                <a:ea typeface="Arial" charset="0"/>
                <a:cs typeface="Arial" charset="0"/>
              </a:rPr>
              <a:t>Our services provide the security governments, militaries and ministries of defence require,</a:t>
            </a:r>
          </a:p>
          <a:p>
            <a:r>
              <a:rPr lang="en-GB" sz="1400" dirty="0" smtClean="0">
                <a:solidFill>
                  <a:prstClr val="black"/>
                </a:solidFill>
                <a:latin typeface="Arial" charset="0"/>
                <a:ea typeface="Arial" charset="0"/>
                <a:cs typeface="Arial" charset="0"/>
              </a:rPr>
              <a:t>and support rapid deployment, usually in areas deprived of established communications, heavy data applications for C4ISR (Command, Control, Communications, Computers,</a:t>
            </a:r>
          </a:p>
          <a:p>
            <a:r>
              <a:rPr lang="en-GB" sz="1400" dirty="0" smtClean="0">
                <a:solidFill>
                  <a:prstClr val="black"/>
                </a:solidFill>
                <a:latin typeface="Arial" charset="0"/>
                <a:ea typeface="Arial" charset="0"/>
                <a:cs typeface="Arial" charset="0"/>
              </a:rPr>
              <a:t>Intelligence, Surveillance and Reconnaissance) and Satcom on the move (SOTM).</a:t>
            </a:r>
          </a:p>
          <a:p>
            <a:endParaRPr lang="en-GB" sz="1400" dirty="0" smtClean="0">
              <a:solidFill>
                <a:prstClr val="black"/>
              </a:solidFill>
              <a:latin typeface="Arial" charset="0"/>
              <a:ea typeface="Arial" charset="0"/>
              <a:cs typeface="Arial" charset="0"/>
            </a:endParaRPr>
          </a:p>
          <a:p>
            <a:r>
              <a:rPr lang="en-GB" sz="1400" b="1" dirty="0" smtClean="0">
                <a:solidFill>
                  <a:prstClr val="black"/>
                </a:solidFill>
                <a:latin typeface="Arial" charset="0"/>
                <a:ea typeface="Arial" charset="0"/>
                <a:cs typeface="Arial" charset="0"/>
              </a:rPr>
              <a:t>Combined with our range of government connectivity services and flexibility to create innovative, bespoke solutions to suit fluid and demanding situations, we provide military-grade communications, wherever they are needed.</a:t>
            </a:r>
          </a:p>
        </p:txBody>
      </p:sp>
      <p:sp>
        <p:nvSpPr>
          <p:cNvPr id="3" name="TextBox 2"/>
          <p:cNvSpPr txBox="1"/>
          <p:nvPr userDrawn="1"/>
        </p:nvSpPr>
        <p:spPr>
          <a:xfrm>
            <a:off x="807100" y="395069"/>
            <a:ext cx="7503780" cy="1200329"/>
          </a:xfrm>
          <a:prstGeom prst="rect">
            <a:avLst/>
          </a:prstGeom>
          <a:noFill/>
        </p:spPr>
        <p:txBody>
          <a:bodyPr wrap="square" rtlCol="0">
            <a:spAutoFit/>
          </a:bodyPr>
          <a:lstStyle/>
          <a:p>
            <a:r>
              <a:rPr lang="en-GB" sz="3600" b="1" dirty="0" smtClean="0">
                <a:solidFill>
                  <a:prstClr val="black"/>
                </a:solidFill>
                <a:latin typeface="Arial" charset="0"/>
                <a:ea typeface="Arial" charset="0"/>
                <a:cs typeface="Arial" charset="0"/>
              </a:rPr>
              <a:t>GOVERNMENT – </a:t>
            </a:r>
            <a:br>
              <a:rPr lang="en-GB" sz="3600" b="1" dirty="0" smtClean="0">
                <a:solidFill>
                  <a:prstClr val="black"/>
                </a:solidFill>
                <a:latin typeface="Arial" charset="0"/>
                <a:ea typeface="Arial" charset="0"/>
                <a:cs typeface="Arial" charset="0"/>
              </a:rPr>
            </a:br>
            <a:r>
              <a:rPr lang="en-GB" sz="3600" b="1" dirty="0" smtClean="0">
                <a:solidFill>
                  <a:prstClr val="black"/>
                </a:solidFill>
                <a:latin typeface="Arial" charset="0"/>
                <a:ea typeface="Arial" charset="0"/>
                <a:cs typeface="Arial" charset="0"/>
              </a:rPr>
              <a:t>DEFENCE &amp; SECURITY</a:t>
            </a:r>
          </a:p>
        </p:txBody>
      </p:sp>
      <p:sp>
        <p:nvSpPr>
          <p:cNvPr id="4" name="TextBox 3"/>
          <p:cNvSpPr txBox="1"/>
          <p:nvPr userDrawn="1"/>
        </p:nvSpPr>
        <p:spPr>
          <a:xfrm>
            <a:off x="807100" y="1772249"/>
            <a:ext cx="7127860" cy="369332"/>
          </a:xfrm>
          <a:prstGeom prst="rect">
            <a:avLst/>
          </a:prstGeom>
          <a:noFill/>
        </p:spPr>
        <p:txBody>
          <a:bodyPr wrap="square" rtlCol="0">
            <a:spAutoFit/>
          </a:bodyPr>
          <a:lstStyle/>
          <a:p>
            <a:r>
              <a:rPr lang="en-GB" b="1" dirty="0" smtClean="0">
                <a:solidFill>
                  <a:prstClr val="black"/>
                </a:solidFill>
                <a:latin typeface="Arial" charset="0"/>
                <a:ea typeface="Arial" charset="0"/>
                <a:cs typeface="Arial" charset="0"/>
              </a:rPr>
              <a:t>WE CONNECT THOSE WHO PROTECT.</a:t>
            </a:r>
          </a:p>
        </p:txBody>
      </p:sp>
      <p:cxnSp>
        <p:nvCxnSpPr>
          <p:cNvPr id="5" name="Straight Connector 4"/>
          <p:cNvCxnSpPr/>
          <p:nvPr userDrawn="1"/>
        </p:nvCxnSpPr>
        <p:spPr>
          <a:xfrm>
            <a:off x="890838" y="1624786"/>
            <a:ext cx="694252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0828" y="0"/>
            <a:ext cx="3661172" cy="6858000"/>
          </a:xfrm>
          <a:prstGeom prst="rect">
            <a:avLst/>
          </a:prstGeom>
        </p:spPr>
      </p:pic>
    </p:spTree>
    <p:extLst>
      <p:ext uri="{BB962C8B-B14F-4D97-AF65-F5344CB8AC3E}">
        <p14:creationId xmlns:p14="http://schemas.microsoft.com/office/powerpoint/2010/main" val="32514468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 CONNECT">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807100" y="1386137"/>
            <a:ext cx="7503780" cy="4616648"/>
          </a:xfrm>
          <a:prstGeom prst="rect">
            <a:avLst/>
          </a:prstGeom>
          <a:noFill/>
        </p:spPr>
        <p:txBody>
          <a:bodyPr wrap="square" rtlCol="0">
            <a:spAutoFit/>
          </a:bodyPr>
          <a:lstStyle/>
          <a:p>
            <a:pPr>
              <a:buClr>
                <a:srgbClr val="00A1DE"/>
              </a:buClr>
              <a:defRPr/>
            </a:pPr>
            <a:r>
              <a:rPr lang="en-US" sz="1400" dirty="0" smtClean="0">
                <a:solidFill>
                  <a:prstClr val="black"/>
                </a:solidFill>
                <a:latin typeface="Arial" panose="020B0604020202020204" pitchFamily="34" charset="0"/>
                <a:cs typeface="Arial" panose="020B0604020202020204" pitchFamily="34" charset="0"/>
              </a:rPr>
              <a:t>Easy to manage broadband packages for consumers and businesses on a low or no commitment basis, </a:t>
            </a:r>
            <a:r>
              <a:rPr lang="en-US" sz="1400" b="1" dirty="0" smtClean="0">
                <a:solidFill>
                  <a:prstClr val="black"/>
                </a:solidFill>
                <a:latin typeface="Arial" panose="020B0604020202020204" pitchFamily="34" charset="0"/>
                <a:cs typeface="Arial" panose="020B0604020202020204" pitchFamily="34" charset="0"/>
              </a:rPr>
              <a:t>CONNECT</a:t>
            </a:r>
            <a:r>
              <a:rPr lang="en-US" sz="1400" dirty="0" smtClean="0">
                <a:solidFill>
                  <a:prstClr val="black"/>
                </a:solidFill>
                <a:latin typeface="Arial" panose="020B0604020202020204" pitchFamily="34" charset="0"/>
                <a:cs typeface="Arial" panose="020B0604020202020204" pitchFamily="34" charset="0"/>
              </a:rPr>
              <a:t> service provides fast, affordable broadband services that reaches customers beyond the terrestrial network. </a:t>
            </a:r>
          </a:p>
          <a:p>
            <a:pPr>
              <a:buClr>
                <a:srgbClr val="00A1DE"/>
              </a:buClr>
              <a:defRPr/>
            </a:pPr>
            <a:endParaRPr lang="en-US" sz="1400" dirty="0" smtClean="0">
              <a:solidFill>
                <a:prstClr val="black"/>
              </a:solidFill>
              <a:latin typeface="Arial" panose="020B0604020202020204" pitchFamily="34" charset="0"/>
              <a:cs typeface="Arial" panose="020B0604020202020204" pitchFamily="34" charset="0"/>
            </a:endParaRPr>
          </a:p>
          <a:p>
            <a:pPr>
              <a:buClr>
                <a:srgbClr val="00A1DE"/>
              </a:buClr>
              <a:defRPr/>
            </a:pPr>
            <a:r>
              <a:rPr lang="en-US" sz="1400" dirty="0" smtClean="0">
                <a:solidFill>
                  <a:prstClr val="black"/>
                </a:solidFill>
                <a:latin typeface="Arial" panose="020B0604020202020204" pitchFamily="34" charset="0"/>
                <a:cs typeface="Arial" panose="020B0604020202020204" pitchFamily="34" charset="0"/>
              </a:rPr>
              <a:t>Standard service packages are set and managed by Avanti, providing partners with ordering and in service support tools through Avanti’s OSS and Portal.</a:t>
            </a:r>
            <a:endParaRPr lang="en-GB" sz="1400" dirty="0" smtClean="0">
              <a:solidFill>
                <a:prstClr val="black"/>
              </a:solidFill>
              <a:latin typeface="Arial" panose="020B0604020202020204" pitchFamily="34" charset="0"/>
              <a:cs typeface="Arial" panose="020B0604020202020204" pitchFamily="34" charset="0"/>
            </a:endParaRPr>
          </a:p>
          <a:p>
            <a:pPr>
              <a:buClr>
                <a:srgbClr val="00A1DE"/>
              </a:buClr>
              <a:defRPr/>
            </a:pPr>
            <a:endParaRPr lang="en-GB" sz="1400" b="1" dirty="0" smtClean="0">
              <a:solidFill>
                <a:prstClr val="black"/>
              </a:solidFill>
              <a:latin typeface="Arial" panose="020B0604020202020204" pitchFamily="34" charset="0"/>
              <a:cs typeface="Arial" panose="020B0604020202020204" pitchFamily="34" charset="0"/>
            </a:endParaRPr>
          </a:p>
          <a:p>
            <a:pPr>
              <a:buClr>
                <a:srgbClr val="00A1DE"/>
              </a:buClr>
              <a:defRPr/>
            </a:pPr>
            <a:r>
              <a:rPr lang="en-GB" sz="1400" b="1" dirty="0" smtClean="0">
                <a:solidFill>
                  <a:prstClr val="black"/>
                </a:solidFill>
                <a:latin typeface="Arial" panose="020B0604020202020204" pitchFamily="34" charset="0"/>
                <a:cs typeface="Arial" panose="020B0604020202020204" pitchFamily="34" charset="0"/>
              </a:rPr>
              <a:t>Benefits</a:t>
            </a:r>
          </a:p>
          <a:p>
            <a:pPr>
              <a:buClr>
                <a:srgbClr val="00A1DE"/>
              </a:buClr>
              <a:defRPr/>
            </a:pPr>
            <a:endParaRPr lang="en-GB" sz="1400" b="1" dirty="0" smtClean="0">
              <a:solidFill>
                <a:prstClr val="black"/>
              </a:solidFill>
              <a:latin typeface="Arial" panose="020B0604020202020204" pitchFamily="34" charset="0"/>
              <a:cs typeface="Arial" panose="020B0604020202020204" pitchFamily="34" charset="0"/>
            </a:endParaRPr>
          </a:p>
          <a:p>
            <a:pPr marL="285750" indent="-285750">
              <a:buClr>
                <a:srgbClr val="00A1DE"/>
              </a:buClr>
              <a:buFont typeface="Arial" panose="020B0604020202020204" pitchFamily="34" charset="0"/>
              <a:buChar char="●"/>
              <a:defRPr/>
            </a:pPr>
            <a:r>
              <a:rPr lang="en-US" sz="1400" b="1" dirty="0" smtClean="0">
                <a:solidFill>
                  <a:prstClr val="black"/>
                </a:solidFill>
                <a:latin typeface="Arial" panose="020B0604020202020204" pitchFamily="34" charset="0"/>
                <a:cs typeface="Arial" panose="020B0604020202020204" pitchFamily="34" charset="0"/>
              </a:rPr>
              <a:t>Rapid Deployment </a:t>
            </a:r>
            <a:r>
              <a:rPr lang="en-US" sz="1400" dirty="0" smtClean="0">
                <a:solidFill>
                  <a:prstClr val="black"/>
                </a:solidFill>
                <a:latin typeface="Arial" panose="020B0604020202020204" pitchFamily="34" charset="0"/>
                <a:cs typeface="Arial" panose="020B0604020202020204" pitchFamily="34" charset="0"/>
              </a:rPr>
              <a:t>- Compact, easy to deploy hardware with unique installation tools (AMA) </a:t>
            </a:r>
          </a:p>
          <a:p>
            <a:pPr>
              <a:buClr>
                <a:srgbClr val="00A1DE"/>
              </a:buClr>
              <a:defRPr/>
            </a:pPr>
            <a:endParaRPr lang="en-US" sz="1400" dirty="0" smtClean="0">
              <a:solidFill>
                <a:prstClr val="black"/>
              </a:solidFill>
              <a:latin typeface="Arial" panose="020B0604020202020204" pitchFamily="34" charset="0"/>
              <a:cs typeface="Arial" panose="020B0604020202020204" pitchFamily="34" charset="0"/>
            </a:endParaRPr>
          </a:p>
          <a:p>
            <a:pPr marL="285750" indent="-285750">
              <a:buClr>
                <a:srgbClr val="00A1DE"/>
              </a:buClr>
              <a:buFont typeface="Arial" panose="020B0604020202020204" pitchFamily="34" charset="0"/>
              <a:buChar char="●"/>
              <a:defRPr/>
            </a:pPr>
            <a:r>
              <a:rPr lang="en-US" sz="1400" b="1" dirty="0" smtClean="0">
                <a:solidFill>
                  <a:prstClr val="black"/>
                </a:solidFill>
                <a:latin typeface="Arial" panose="020B0604020202020204" pitchFamily="34" charset="0"/>
                <a:cs typeface="Arial" panose="020B0604020202020204" pitchFamily="34" charset="0"/>
              </a:rPr>
              <a:t>Data Speed </a:t>
            </a:r>
            <a:r>
              <a:rPr lang="en-US" sz="1400" dirty="0" smtClean="0">
                <a:solidFill>
                  <a:prstClr val="black"/>
                </a:solidFill>
                <a:latin typeface="Arial" panose="020B0604020202020204" pitchFamily="34" charset="0"/>
                <a:cs typeface="Arial" panose="020B0604020202020204" pitchFamily="34" charset="0"/>
              </a:rPr>
              <a:t>- Market leading speeds of up to 50Mbps download </a:t>
            </a:r>
          </a:p>
          <a:p>
            <a:pPr>
              <a:buClr>
                <a:srgbClr val="00A1DE"/>
              </a:buClr>
              <a:defRPr/>
            </a:pPr>
            <a:endParaRPr lang="en-US" sz="1400" dirty="0" smtClean="0">
              <a:solidFill>
                <a:prstClr val="black"/>
              </a:solidFill>
              <a:latin typeface="Arial" panose="020B0604020202020204" pitchFamily="34" charset="0"/>
              <a:cs typeface="Arial" panose="020B0604020202020204" pitchFamily="34" charset="0"/>
            </a:endParaRPr>
          </a:p>
          <a:p>
            <a:pPr marL="285750" indent="-285750">
              <a:buClr>
                <a:srgbClr val="00A1DE"/>
              </a:buClr>
              <a:buFont typeface="Arial" panose="020B0604020202020204" pitchFamily="34" charset="0"/>
              <a:buChar char="●"/>
              <a:defRPr/>
            </a:pPr>
            <a:r>
              <a:rPr lang="en-US" sz="1400" b="1" dirty="0" smtClean="0">
                <a:solidFill>
                  <a:prstClr val="black"/>
                </a:solidFill>
                <a:latin typeface="Arial" panose="020B0604020202020204" pitchFamily="34" charset="0"/>
                <a:cs typeface="Arial" panose="020B0604020202020204" pitchFamily="34" charset="0"/>
              </a:rPr>
              <a:t>Competitive pricing </a:t>
            </a:r>
            <a:r>
              <a:rPr lang="en-US" sz="1400" dirty="0" smtClean="0">
                <a:solidFill>
                  <a:prstClr val="black"/>
                </a:solidFill>
                <a:latin typeface="Arial" panose="020B0604020202020204" pitchFamily="34" charset="0"/>
                <a:cs typeface="Arial" panose="020B0604020202020204" pitchFamily="34" charset="0"/>
              </a:rPr>
              <a:t>- Competitive wholesale tariffs, driving partner margins</a:t>
            </a:r>
          </a:p>
          <a:p>
            <a:pPr>
              <a:buClr>
                <a:srgbClr val="00A1DE"/>
              </a:buClr>
              <a:defRPr/>
            </a:pPr>
            <a:r>
              <a:rPr lang="en-US" sz="1400" dirty="0" smtClean="0">
                <a:solidFill>
                  <a:prstClr val="black"/>
                </a:solidFill>
                <a:latin typeface="Arial" panose="020B0604020202020204" pitchFamily="34" charset="0"/>
                <a:cs typeface="Arial" panose="020B0604020202020204" pitchFamily="34" charset="0"/>
              </a:rPr>
              <a:t> </a:t>
            </a:r>
          </a:p>
          <a:p>
            <a:pPr marL="285750" indent="-285750">
              <a:buClr>
                <a:srgbClr val="00A1DE"/>
              </a:buClr>
              <a:buFont typeface="Arial" panose="020B0604020202020204" pitchFamily="34" charset="0"/>
              <a:buChar char="●"/>
              <a:defRPr/>
            </a:pPr>
            <a:r>
              <a:rPr lang="en-US" sz="1400" b="1" dirty="0" smtClean="0">
                <a:solidFill>
                  <a:prstClr val="black"/>
                </a:solidFill>
                <a:latin typeface="Arial" panose="020B0604020202020204" pitchFamily="34" charset="0"/>
                <a:cs typeface="Arial" panose="020B0604020202020204" pitchFamily="34" charset="0"/>
              </a:rPr>
              <a:t>Service reliability </a:t>
            </a:r>
            <a:r>
              <a:rPr lang="en-US" sz="1400" dirty="0" smtClean="0">
                <a:solidFill>
                  <a:prstClr val="black"/>
                </a:solidFill>
                <a:latin typeface="Arial" panose="020B0604020202020204" pitchFamily="34" charset="0"/>
                <a:cs typeface="Arial" panose="020B0604020202020204" pitchFamily="34" charset="0"/>
              </a:rPr>
              <a:t>- Unbeatable service quality delivered by Avanti’s resilient network</a:t>
            </a:r>
          </a:p>
          <a:p>
            <a:pPr marL="285750" indent="-285750">
              <a:buClr>
                <a:srgbClr val="00A1DE"/>
              </a:buClr>
              <a:buFont typeface="Arial" panose="020B0604020202020204" pitchFamily="34" charset="0"/>
              <a:buChar char="●"/>
              <a:defRPr/>
            </a:pPr>
            <a:endParaRPr lang="en-US" sz="1400" dirty="0" smtClean="0">
              <a:solidFill>
                <a:prstClr val="black"/>
              </a:solidFill>
              <a:latin typeface="Arial" panose="020B0604020202020204" pitchFamily="34" charset="0"/>
              <a:cs typeface="Arial" panose="020B0604020202020204" pitchFamily="34" charset="0"/>
            </a:endParaRPr>
          </a:p>
          <a:p>
            <a:pPr marL="285750" indent="-285750">
              <a:buClr>
                <a:srgbClr val="00A1DE"/>
              </a:buClr>
              <a:buFont typeface="Arial" panose="020B0604020202020204" pitchFamily="34" charset="0"/>
              <a:buChar char="●"/>
              <a:defRPr/>
            </a:pPr>
            <a:r>
              <a:rPr lang="en-US" sz="1400" b="1" dirty="0" smtClean="0">
                <a:solidFill>
                  <a:prstClr val="black"/>
                </a:solidFill>
                <a:latin typeface="Arial" panose="020B0604020202020204" pitchFamily="34" charset="0"/>
                <a:cs typeface="Arial" panose="020B0604020202020204" pitchFamily="34" charset="0"/>
              </a:rPr>
              <a:t>Low CAPEX </a:t>
            </a:r>
            <a:r>
              <a:rPr lang="en-US" sz="1400" dirty="0" smtClean="0">
                <a:solidFill>
                  <a:prstClr val="black"/>
                </a:solidFill>
                <a:latin typeface="Arial" panose="020B0604020202020204" pitchFamily="34" charset="0"/>
                <a:cs typeface="Arial" panose="020B0604020202020204" pitchFamily="34" charset="0"/>
              </a:rPr>
              <a:t>– partners buy broadband services, deploy satellite terminals and support end-users whilst taking advantage of Avanti’s investment in a cutting edge network.</a:t>
            </a:r>
          </a:p>
          <a:p>
            <a:pPr marL="285750" indent="-285750">
              <a:buClr>
                <a:srgbClr val="00A1DE"/>
              </a:buClr>
              <a:buFont typeface="Arial" panose="020B0604020202020204" pitchFamily="34" charset="0"/>
              <a:buChar char="●"/>
              <a:defRPr/>
            </a:pPr>
            <a:endParaRPr lang="en-GB" sz="1400" dirty="0">
              <a:solidFill>
                <a:prstClr val="black"/>
              </a:solidFill>
              <a:latin typeface="Arial" panose="020B0604020202020204" pitchFamily="34" charset="0"/>
              <a:cs typeface="Arial" panose="020B0604020202020204" pitchFamily="34" charset="0"/>
            </a:endParaRPr>
          </a:p>
        </p:txBody>
      </p:sp>
      <p:sp>
        <p:nvSpPr>
          <p:cNvPr id="3" name="TextBox 2"/>
          <p:cNvSpPr txBox="1"/>
          <p:nvPr userDrawn="1"/>
        </p:nvSpPr>
        <p:spPr>
          <a:xfrm>
            <a:off x="807100" y="421419"/>
            <a:ext cx="7503780" cy="646331"/>
          </a:xfrm>
          <a:prstGeom prst="rect">
            <a:avLst/>
          </a:prstGeom>
          <a:noFill/>
        </p:spPr>
        <p:txBody>
          <a:bodyPr wrap="square" rtlCol="0">
            <a:spAutoFit/>
          </a:bodyPr>
          <a:lstStyle/>
          <a:p>
            <a:r>
              <a:rPr lang="en-GB" sz="3600" b="1" dirty="0" smtClean="0">
                <a:solidFill>
                  <a:srgbClr val="00ABE9"/>
                </a:solidFill>
                <a:latin typeface="Arial" charset="0"/>
                <a:ea typeface="Arial" charset="0"/>
                <a:cs typeface="Arial" charset="0"/>
              </a:rPr>
              <a:t>CONNECT</a:t>
            </a:r>
          </a:p>
        </p:txBody>
      </p:sp>
      <p:cxnSp>
        <p:nvCxnSpPr>
          <p:cNvPr id="5" name="Straight Connector 4"/>
          <p:cNvCxnSpPr/>
          <p:nvPr userDrawn="1"/>
        </p:nvCxnSpPr>
        <p:spPr>
          <a:xfrm>
            <a:off x="890838" y="1153411"/>
            <a:ext cx="6942522"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8739566" y="1712387"/>
            <a:ext cx="2938510" cy="3671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26009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DUCT -ADAPT">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807100" y="1258812"/>
            <a:ext cx="7503780" cy="5047536"/>
          </a:xfrm>
          <a:prstGeom prst="rect">
            <a:avLst/>
          </a:prstGeom>
          <a:noFill/>
        </p:spPr>
        <p:txBody>
          <a:bodyPr wrap="square" rtlCol="0">
            <a:spAutoFit/>
          </a:bodyPr>
          <a:lstStyle/>
          <a:p>
            <a:pPr>
              <a:buClr>
                <a:srgbClr val="00A1DE"/>
              </a:buClr>
              <a:defRPr/>
            </a:pPr>
            <a:r>
              <a:rPr lang="en-US" sz="1400" b="1" dirty="0" smtClean="0">
                <a:solidFill>
                  <a:prstClr val="black"/>
                </a:solidFill>
                <a:latin typeface="Arial" panose="020B0604020202020204" pitchFamily="34" charset="0"/>
                <a:cs typeface="Arial" panose="020B0604020202020204" pitchFamily="34" charset="0"/>
              </a:rPr>
              <a:t>ADAPT</a:t>
            </a:r>
            <a:r>
              <a:rPr lang="en-US" sz="1400" dirty="0" smtClean="0">
                <a:solidFill>
                  <a:prstClr val="black"/>
                </a:solidFill>
                <a:latin typeface="Arial" panose="020B0604020202020204" pitchFamily="34" charset="0"/>
                <a:cs typeface="Arial" panose="020B0604020202020204" pitchFamily="34" charset="0"/>
              </a:rPr>
              <a:t> provides enterprises, government and service providers the capability to design and offer their own bespoke connectivity solutions to their end-users across Europe, Middle East and Africa. </a:t>
            </a:r>
          </a:p>
          <a:p>
            <a:pPr>
              <a:buClr>
                <a:srgbClr val="00A1DE"/>
              </a:buClr>
              <a:defRPr/>
            </a:pPr>
            <a:endParaRPr lang="en-US" sz="1400" dirty="0" smtClean="0">
              <a:solidFill>
                <a:prstClr val="black"/>
              </a:solidFill>
              <a:latin typeface="Arial" panose="020B0604020202020204" pitchFamily="34" charset="0"/>
              <a:cs typeface="Arial" panose="020B0604020202020204" pitchFamily="34" charset="0"/>
            </a:endParaRPr>
          </a:p>
          <a:p>
            <a:pPr>
              <a:buClr>
                <a:srgbClr val="00A1DE"/>
              </a:buClr>
              <a:defRPr/>
            </a:pPr>
            <a:r>
              <a:rPr lang="en-US" sz="1400" dirty="0" smtClean="0">
                <a:solidFill>
                  <a:prstClr val="black"/>
                </a:solidFill>
                <a:latin typeface="Arial" panose="020B0604020202020204" pitchFamily="34" charset="0"/>
                <a:cs typeface="Arial" panose="020B0604020202020204" pitchFamily="34" charset="0"/>
              </a:rPr>
              <a:t>It enables partners to operate as a Virtual Network Operators, whereby Avanti provide wholesale dedicated bandwidth (in Mbps) to partners, who use our Operational Support Systems to configure and manage their service offering and the provision of these to their end users. </a:t>
            </a:r>
          </a:p>
          <a:p>
            <a:pPr>
              <a:buClr>
                <a:srgbClr val="00A1DE"/>
              </a:buClr>
              <a:defRPr/>
            </a:pPr>
            <a:endParaRPr lang="en-US" sz="1400" dirty="0" smtClean="0">
              <a:solidFill>
                <a:prstClr val="black"/>
              </a:solidFill>
              <a:latin typeface="Arial" panose="020B0604020202020204" pitchFamily="34" charset="0"/>
              <a:cs typeface="Arial" panose="020B0604020202020204" pitchFamily="34" charset="0"/>
            </a:endParaRPr>
          </a:p>
          <a:p>
            <a:pPr>
              <a:buClr>
                <a:srgbClr val="00A1DE"/>
              </a:buClr>
              <a:defRPr/>
            </a:pPr>
            <a:r>
              <a:rPr lang="en-US" sz="1400" b="1" dirty="0" smtClean="0">
                <a:solidFill>
                  <a:prstClr val="black"/>
                </a:solidFill>
                <a:latin typeface="Arial" panose="020B0604020202020204" pitchFamily="34" charset="0"/>
                <a:cs typeface="Arial" panose="020B0604020202020204" pitchFamily="34" charset="0"/>
              </a:rPr>
              <a:t>ADAPT</a:t>
            </a:r>
            <a:r>
              <a:rPr lang="en-US" sz="1400" dirty="0" smtClean="0">
                <a:solidFill>
                  <a:prstClr val="black"/>
                </a:solidFill>
                <a:latin typeface="Arial" panose="020B0604020202020204" pitchFamily="34" charset="0"/>
                <a:cs typeface="Arial" panose="020B0604020202020204" pitchFamily="34" charset="0"/>
              </a:rPr>
              <a:t> supports a number of value add services which allows partners to deliver higher value integrated service offerings.</a:t>
            </a:r>
            <a:endParaRPr lang="en-GB" sz="1400" dirty="0" smtClean="0">
              <a:solidFill>
                <a:prstClr val="black"/>
              </a:solidFill>
              <a:latin typeface="Arial" panose="020B0604020202020204" pitchFamily="34" charset="0"/>
              <a:cs typeface="Arial" panose="020B0604020202020204" pitchFamily="34" charset="0"/>
            </a:endParaRPr>
          </a:p>
          <a:p>
            <a:pPr>
              <a:buClr>
                <a:srgbClr val="00A1DE"/>
              </a:buClr>
              <a:defRPr/>
            </a:pPr>
            <a:endParaRPr lang="en-GB" sz="1400" b="1" dirty="0" smtClean="0">
              <a:solidFill>
                <a:prstClr val="black"/>
              </a:solidFill>
              <a:latin typeface="Arial" panose="020B0604020202020204" pitchFamily="34" charset="0"/>
              <a:cs typeface="Arial" panose="020B0604020202020204" pitchFamily="34" charset="0"/>
            </a:endParaRPr>
          </a:p>
          <a:p>
            <a:pPr>
              <a:buClr>
                <a:srgbClr val="00A1DE"/>
              </a:buClr>
              <a:defRPr/>
            </a:pPr>
            <a:r>
              <a:rPr lang="en-GB" sz="1400" b="1" dirty="0" smtClean="0">
                <a:solidFill>
                  <a:prstClr val="black"/>
                </a:solidFill>
                <a:latin typeface="Arial" panose="020B0604020202020204" pitchFamily="34" charset="0"/>
                <a:cs typeface="Arial" panose="020B0604020202020204" pitchFamily="34" charset="0"/>
              </a:rPr>
              <a:t>Benefits</a:t>
            </a:r>
          </a:p>
          <a:p>
            <a:pPr>
              <a:buClr>
                <a:srgbClr val="00A1DE"/>
              </a:buClr>
              <a:defRPr/>
            </a:pPr>
            <a:endParaRPr lang="en-US" sz="1400" dirty="0" smtClean="0">
              <a:solidFill>
                <a:prstClr val="black"/>
              </a:solidFill>
              <a:latin typeface="Arial" panose="020B0604020202020204" pitchFamily="34" charset="0"/>
              <a:cs typeface="Arial" panose="020B0604020202020204" pitchFamily="34" charset="0"/>
            </a:endParaRPr>
          </a:p>
          <a:p>
            <a:pPr marL="285750" indent="-285750">
              <a:buClr>
                <a:srgbClr val="92D050"/>
              </a:buClr>
              <a:buFont typeface="Arial" panose="020B0604020202020204" pitchFamily="34" charset="0"/>
              <a:buChar char="●"/>
              <a:defRPr/>
            </a:pPr>
            <a:r>
              <a:rPr lang="en-US" sz="1400" b="1" dirty="0" smtClean="0">
                <a:solidFill>
                  <a:prstClr val="black"/>
                </a:solidFill>
                <a:latin typeface="Arial" panose="020B0604020202020204" pitchFamily="34" charset="0"/>
                <a:cs typeface="Arial" panose="020B0604020202020204" pitchFamily="34" charset="0"/>
              </a:rPr>
              <a:t>Low CAPEX </a:t>
            </a:r>
            <a:r>
              <a:rPr lang="en-US" sz="1400" dirty="0" smtClean="0">
                <a:solidFill>
                  <a:prstClr val="black"/>
                </a:solidFill>
                <a:latin typeface="Arial" panose="020B0604020202020204" pitchFamily="34" charset="0"/>
                <a:cs typeface="Arial" panose="020B0604020202020204" pitchFamily="34" charset="0"/>
              </a:rPr>
              <a:t>– Partners buy bandwidth (in Mbps), build bespoke solutions tailored to end user requirements, leveraging Avanti’s investment in a cutting edge network</a:t>
            </a:r>
          </a:p>
          <a:p>
            <a:pPr>
              <a:buClr>
                <a:srgbClr val="00A1DE"/>
              </a:buClr>
              <a:defRPr/>
            </a:pPr>
            <a:endParaRPr lang="en-US" sz="1400" dirty="0" smtClean="0">
              <a:solidFill>
                <a:prstClr val="black"/>
              </a:solidFill>
              <a:latin typeface="Arial" panose="020B0604020202020204" pitchFamily="34" charset="0"/>
              <a:cs typeface="Arial" panose="020B0604020202020204" pitchFamily="34" charset="0"/>
            </a:endParaRPr>
          </a:p>
          <a:p>
            <a:pPr marL="285750" indent="-285750">
              <a:buClr>
                <a:srgbClr val="92D050"/>
              </a:buClr>
              <a:buFont typeface="Arial" panose="020B0604020202020204" pitchFamily="34" charset="0"/>
              <a:buChar char="●"/>
              <a:defRPr/>
            </a:pPr>
            <a:r>
              <a:rPr lang="en-US" sz="1400" b="1" dirty="0" smtClean="0">
                <a:solidFill>
                  <a:prstClr val="black"/>
                </a:solidFill>
                <a:latin typeface="Arial" panose="020B0604020202020204" pitchFamily="34" charset="0"/>
                <a:cs typeface="Arial" panose="020B0604020202020204" pitchFamily="34" charset="0"/>
              </a:rPr>
              <a:t>Service reliability </a:t>
            </a:r>
            <a:r>
              <a:rPr lang="en-US" sz="1400" dirty="0" smtClean="0">
                <a:solidFill>
                  <a:prstClr val="black"/>
                </a:solidFill>
                <a:latin typeface="Arial" panose="020B0604020202020204" pitchFamily="34" charset="0"/>
                <a:cs typeface="Arial" panose="020B0604020202020204" pitchFamily="34" charset="0"/>
              </a:rPr>
              <a:t>– Unbeatable service quality and guaranteed data speeds delivered by Avanti’s proprietary resilient network</a:t>
            </a:r>
          </a:p>
          <a:p>
            <a:pPr marL="285750" indent="-285750">
              <a:buClr>
                <a:srgbClr val="92D050"/>
              </a:buClr>
              <a:buFont typeface="Arial" panose="020B0604020202020204" pitchFamily="34" charset="0"/>
              <a:buChar char="●"/>
              <a:defRPr/>
            </a:pPr>
            <a:endParaRPr lang="en-US" sz="1400" dirty="0" smtClean="0">
              <a:solidFill>
                <a:prstClr val="black"/>
              </a:solidFill>
              <a:latin typeface="Arial" panose="020B0604020202020204" pitchFamily="34" charset="0"/>
              <a:cs typeface="Arial" panose="020B0604020202020204" pitchFamily="34" charset="0"/>
            </a:endParaRPr>
          </a:p>
          <a:p>
            <a:pPr marL="285750" indent="-285750">
              <a:buClr>
                <a:srgbClr val="92D050"/>
              </a:buClr>
              <a:buFont typeface="Arial" panose="020B0604020202020204" pitchFamily="34" charset="0"/>
              <a:buChar char="●"/>
              <a:defRPr/>
            </a:pPr>
            <a:r>
              <a:rPr lang="en-US" sz="1400" b="1" dirty="0" smtClean="0">
                <a:solidFill>
                  <a:prstClr val="black"/>
                </a:solidFill>
                <a:latin typeface="Arial" panose="020B0604020202020204" pitchFamily="34" charset="0"/>
                <a:cs typeface="Arial" panose="020B0604020202020204" pitchFamily="34" charset="0"/>
              </a:rPr>
              <a:t>Bespoke services </a:t>
            </a:r>
            <a:r>
              <a:rPr lang="en-US" sz="1400" dirty="0" smtClean="0">
                <a:solidFill>
                  <a:prstClr val="black"/>
                </a:solidFill>
                <a:latin typeface="Arial" panose="020B0604020202020204" pitchFamily="34" charset="0"/>
                <a:cs typeface="Arial" panose="020B0604020202020204" pitchFamily="34" charset="0"/>
              </a:rPr>
              <a:t>– Flexible operational capabilities allow partners to configure and </a:t>
            </a:r>
            <a:r>
              <a:rPr lang="en-US" sz="1400" dirty="0" err="1" smtClean="0">
                <a:solidFill>
                  <a:prstClr val="black"/>
                </a:solidFill>
                <a:latin typeface="Arial" panose="020B0604020202020204" pitchFamily="34" charset="0"/>
                <a:cs typeface="Arial" panose="020B0604020202020204" pitchFamily="34" charset="0"/>
              </a:rPr>
              <a:t>customise</a:t>
            </a:r>
            <a:r>
              <a:rPr lang="en-US" sz="1400" dirty="0" smtClean="0">
                <a:solidFill>
                  <a:prstClr val="black"/>
                </a:solidFill>
                <a:latin typeface="Arial" panose="020B0604020202020204" pitchFamily="34" charset="0"/>
                <a:cs typeface="Arial" panose="020B0604020202020204" pitchFamily="34" charset="0"/>
              </a:rPr>
              <a:t> their services according to end user’s requirements</a:t>
            </a:r>
          </a:p>
          <a:p>
            <a:pPr marL="285750" indent="-285750">
              <a:buClr>
                <a:srgbClr val="00A1DE"/>
              </a:buClr>
              <a:buFont typeface="Arial" panose="020B0604020202020204" pitchFamily="34" charset="0"/>
              <a:buChar char="●"/>
              <a:defRPr/>
            </a:pPr>
            <a:endParaRPr lang="en-GB" sz="1400" dirty="0">
              <a:solidFill>
                <a:prstClr val="black"/>
              </a:solidFill>
              <a:latin typeface="Arial" panose="020B0604020202020204" pitchFamily="34" charset="0"/>
              <a:cs typeface="Arial" panose="020B0604020202020204" pitchFamily="34" charset="0"/>
            </a:endParaRPr>
          </a:p>
        </p:txBody>
      </p:sp>
      <p:sp>
        <p:nvSpPr>
          <p:cNvPr id="3" name="TextBox 2"/>
          <p:cNvSpPr txBox="1"/>
          <p:nvPr userDrawn="1"/>
        </p:nvSpPr>
        <p:spPr>
          <a:xfrm>
            <a:off x="807100" y="432994"/>
            <a:ext cx="7503780" cy="646331"/>
          </a:xfrm>
          <a:prstGeom prst="rect">
            <a:avLst/>
          </a:prstGeom>
          <a:noFill/>
        </p:spPr>
        <p:txBody>
          <a:bodyPr wrap="square" rtlCol="0">
            <a:spAutoFit/>
          </a:bodyPr>
          <a:lstStyle/>
          <a:p>
            <a:r>
              <a:rPr lang="en-GB" sz="3600" b="1" dirty="0" smtClean="0">
                <a:solidFill>
                  <a:srgbClr val="45AC34"/>
                </a:solidFill>
                <a:latin typeface="Arial" charset="0"/>
                <a:ea typeface="Arial" charset="0"/>
                <a:cs typeface="Arial" charset="0"/>
              </a:rPr>
              <a:t>ADAPT</a:t>
            </a:r>
          </a:p>
        </p:txBody>
      </p:sp>
      <p:cxnSp>
        <p:nvCxnSpPr>
          <p:cNvPr id="5" name="Straight Connector 4"/>
          <p:cNvCxnSpPr/>
          <p:nvPr userDrawn="1"/>
        </p:nvCxnSpPr>
        <p:spPr>
          <a:xfrm>
            <a:off x="890838" y="1164986"/>
            <a:ext cx="6942522" cy="0"/>
          </a:xfrm>
          <a:prstGeom prst="line">
            <a:avLst/>
          </a:prstGeom>
          <a:ln/>
        </p:spPr>
        <p:style>
          <a:lnRef idx="1">
            <a:schemeClr val="accent2"/>
          </a:lnRef>
          <a:fillRef idx="0">
            <a:schemeClr val="accent2"/>
          </a:fillRef>
          <a:effectRef idx="0">
            <a:schemeClr val="accent2"/>
          </a:effectRef>
          <a:fontRef idx="minor">
            <a:schemeClr val="tx1"/>
          </a:fontRef>
        </p:style>
      </p:cxnSp>
      <p:pic>
        <p:nvPicPr>
          <p:cNvPr id="6" name="Picture 5"/>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8935331" y="1779687"/>
            <a:ext cx="2663209" cy="3604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32712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DUCT - PUR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8813466" y="1600200"/>
            <a:ext cx="2906937" cy="3826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userDrawn="1"/>
        </p:nvSpPr>
        <p:spPr>
          <a:xfrm>
            <a:off x="807100" y="1258812"/>
            <a:ext cx="8006366" cy="5047536"/>
          </a:xfrm>
          <a:prstGeom prst="rect">
            <a:avLst/>
          </a:prstGeom>
          <a:noFill/>
        </p:spPr>
        <p:txBody>
          <a:bodyPr wrap="square" rtlCol="0">
            <a:spAutoFit/>
          </a:bodyPr>
          <a:lstStyle/>
          <a:p>
            <a:pPr>
              <a:buClr>
                <a:srgbClr val="00A1DE"/>
              </a:buClr>
              <a:defRPr/>
            </a:pPr>
            <a:r>
              <a:rPr lang="en-US" sz="1400" b="1" dirty="0" smtClean="0">
                <a:solidFill>
                  <a:prstClr val="black"/>
                </a:solidFill>
                <a:latin typeface="Arial" panose="020B0604020202020204" pitchFamily="34" charset="0"/>
                <a:cs typeface="Arial" panose="020B0604020202020204" pitchFamily="34" charset="0"/>
              </a:rPr>
              <a:t>PURE </a:t>
            </a:r>
            <a:r>
              <a:rPr lang="en-US" sz="1400" dirty="0" smtClean="0">
                <a:solidFill>
                  <a:prstClr val="black"/>
                </a:solidFill>
                <a:latin typeface="Arial" panose="020B0604020202020204" pitchFamily="34" charset="0"/>
                <a:cs typeface="Arial" panose="020B0604020202020204" pitchFamily="34" charset="0"/>
              </a:rPr>
              <a:t>provides customers with access to satellite spectrum to support high speed connectivity across Europe, Middle East and Africa. It is designed for satellite operators and/or satellite integrators who need extra satellite capacity to cover unmet demand and network gaps. </a:t>
            </a:r>
          </a:p>
          <a:p>
            <a:pPr>
              <a:buClr>
                <a:srgbClr val="00A1DE"/>
              </a:buClr>
              <a:defRPr/>
            </a:pPr>
            <a:endParaRPr lang="en-US" sz="1400" dirty="0" smtClean="0">
              <a:solidFill>
                <a:prstClr val="black"/>
              </a:solidFill>
              <a:latin typeface="Arial" panose="020B0604020202020204" pitchFamily="34" charset="0"/>
              <a:cs typeface="Arial" panose="020B0604020202020204" pitchFamily="34" charset="0"/>
            </a:endParaRPr>
          </a:p>
          <a:p>
            <a:pPr>
              <a:buClr>
                <a:srgbClr val="00A1DE"/>
              </a:buClr>
              <a:defRPr/>
            </a:pPr>
            <a:r>
              <a:rPr lang="en-GB" sz="1400" dirty="0" smtClean="0">
                <a:solidFill>
                  <a:prstClr val="black"/>
                </a:solidFill>
                <a:latin typeface="Arial" panose="020B0604020202020204" pitchFamily="34" charset="0"/>
                <a:cs typeface="Arial" panose="020B0604020202020204" pitchFamily="34" charset="0"/>
              </a:rPr>
              <a:t>We provide the raw capacity, you install the hub of your choosing at one of our Gateway Earth Station and we can support you with network backhaul from GES facilities to a range of Avanti network point of presence (</a:t>
            </a:r>
            <a:r>
              <a:rPr lang="en-GB" sz="1400" dirty="0" err="1" smtClean="0">
                <a:solidFill>
                  <a:prstClr val="black"/>
                </a:solidFill>
                <a:latin typeface="Arial" panose="020B0604020202020204" pitchFamily="34" charset="0"/>
                <a:cs typeface="Arial" panose="020B0604020202020204" pitchFamily="34" charset="0"/>
              </a:rPr>
              <a:t>PoPs</a:t>
            </a:r>
            <a:r>
              <a:rPr lang="en-GB" sz="1400" dirty="0" smtClean="0">
                <a:solidFill>
                  <a:prstClr val="black"/>
                </a:solidFill>
                <a:latin typeface="Arial" panose="020B0604020202020204" pitchFamily="34" charset="0"/>
                <a:cs typeface="Arial" panose="020B0604020202020204" pitchFamily="34" charset="0"/>
              </a:rPr>
              <a:t>), and interconnect and internet transit services at such pops to support integration with 3rd party or private networks.</a:t>
            </a:r>
          </a:p>
          <a:p>
            <a:pPr>
              <a:buClr>
                <a:srgbClr val="00A1DE"/>
              </a:buClr>
              <a:defRPr/>
            </a:pPr>
            <a:endParaRPr lang="en-GB" sz="1400" dirty="0" smtClean="0">
              <a:solidFill>
                <a:prstClr val="black"/>
              </a:solidFill>
              <a:latin typeface="Arial" panose="020B0604020202020204" pitchFamily="34" charset="0"/>
              <a:cs typeface="Arial" panose="020B0604020202020204" pitchFamily="34" charset="0"/>
            </a:endParaRPr>
          </a:p>
          <a:p>
            <a:pPr>
              <a:buClr>
                <a:srgbClr val="00A1DE"/>
              </a:buClr>
              <a:defRPr/>
            </a:pPr>
            <a:r>
              <a:rPr lang="en-GB" sz="1400" dirty="0" smtClean="0">
                <a:solidFill>
                  <a:prstClr val="black"/>
                </a:solidFill>
                <a:latin typeface="Arial" panose="020B0604020202020204" pitchFamily="34" charset="0"/>
                <a:cs typeface="Arial" panose="020B0604020202020204" pitchFamily="34" charset="0"/>
              </a:rPr>
              <a:t>Ultimately, you own, install and operate your service to meet your customers’ demands.</a:t>
            </a:r>
            <a:endParaRPr lang="en-GB" sz="1400" b="1" dirty="0" smtClean="0">
              <a:solidFill>
                <a:prstClr val="black"/>
              </a:solidFill>
              <a:latin typeface="Arial" panose="020B0604020202020204" pitchFamily="34" charset="0"/>
              <a:cs typeface="Arial" panose="020B0604020202020204" pitchFamily="34" charset="0"/>
            </a:endParaRPr>
          </a:p>
          <a:p>
            <a:pPr>
              <a:buClr>
                <a:srgbClr val="00A1DE"/>
              </a:buClr>
              <a:defRPr/>
            </a:pPr>
            <a:r>
              <a:rPr lang="en-GB" sz="1400" b="1" dirty="0" smtClean="0">
                <a:solidFill>
                  <a:prstClr val="black"/>
                </a:solidFill>
                <a:latin typeface="Arial" panose="020B0604020202020204" pitchFamily="34" charset="0"/>
                <a:cs typeface="Arial" panose="020B0604020202020204" pitchFamily="34" charset="0"/>
              </a:rPr>
              <a:t>Benefits</a:t>
            </a:r>
          </a:p>
          <a:p>
            <a:pPr>
              <a:buClr>
                <a:srgbClr val="00A1DE"/>
              </a:buClr>
              <a:defRPr/>
            </a:pPr>
            <a:endParaRPr lang="en-US" sz="1400" dirty="0" smtClean="0">
              <a:solidFill>
                <a:prstClr val="black"/>
              </a:solidFill>
              <a:latin typeface="Arial" panose="020B0604020202020204" pitchFamily="34" charset="0"/>
              <a:cs typeface="Arial" panose="020B0604020202020204" pitchFamily="34" charset="0"/>
            </a:endParaRPr>
          </a:p>
          <a:p>
            <a:pPr marL="285750" indent="-285750">
              <a:buClr>
                <a:srgbClr val="E60500"/>
              </a:buClr>
              <a:buFont typeface="Arial" panose="020B0604020202020204" pitchFamily="34" charset="0"/>
              <a:buChar char="●"/>
              <a:defRPr/>
            </a:pPr>
            <a:r>
              <a:rPr lang="en-US" sz="1400" b="1" dirty="0" smtClean="0">
                <a:solidFill>
                  <a:prstClr val="black"/>
                </a:solidFill>
                <a:latin typeface="Arial" panose="020B0604020202020204" pitchFamily="34" charset="0"/>
                <a:cs typeface="Arial" panose="020B0604020202020204" pitchFamily="34" charset="0"/>
              </a:rPr>
              <a:t>Rapid deployment – </a:t>
            </a:r>
            <a:r>
              <a:rPr lang="en-US" sz="1400" dirty="0" smtClean="0">
                <a:solidFill>
                  <a:prstClr val="black"/>
                </a:solidFill>
                <a:latin typeface="Arial" panose="020B0604020202020204" pitchFamily="34" charset="0"/>
                <a:cs typeface="Arial" panose="020B0604020202020204" pitchFamily="34" charset="0"/>
              </a:rPr>
              <a:t>Partners can quickly move into high value markets to cover unmet demand and network gaps</a:t>
            </a:r>
          </a:p>
          <a:p>
            <a:pPr>
              <a:buClr>
                <a:srgbClr val="00A1DE"/>
              </a:buClr>
              <a:defRPr/>
            </a:pPr>
            <a:endParaRPr lang="en-US" sz="1400" dirty="0" smtClean="0">
              <a:solidFill>
                <a:prstClr val="black"/>
              </a:solidFill>
              <a:latin typeface="Arial" panose="020B0604020202020204" pitchFamily="34" charset="0"/>
              <a:cs typeface="Arial" panose="020B0604020202020204" pitchFamily="34" charset="0"/>
            </a:endParaRPr>
          </a:p>
          <a:p>
            <a:pPr marL="285750" indent="-285750">
              <a:buClr>
                <a:srgbClr val="E60500"/>
              </a:buClr>
              <a:buFont typeface="Arial" panose="020B0604020202020204" pitchFamily="34" charset="0"/>
              <a:buChar char="●"/>
              <a:defRPr/>
            </a:pPr>
            <a:r>
              <a:rPr lang="en-US" sz="1400" b="1" dirty="0" smtClean="0">
                <a:solidFill>
                  <a:prstClr val="black"/>
                </a:solidFill>
                <a:latin typeface="Arial" panose="020B0604020202020204" pitchFamily="34" charset="0"/>
                <a:cs typeface="Arial" panose="020B0604020202020204" pitchFamily="34" charset="0"/>
              </a:rPr>
              <a:t>Full platform flexibility – </a:t>
            </a:r>
            <a:r>
              <a:rPr lang="en-US" sz="1400" dirty="0" smtClean="0">
                <a:solidFill>
                  <a:prstClr val="black"/>
                </a:solidFill>
                <a:latin typeface="Arial" panose="020B0604020202020204" pitchFamily="34" charset="0"/>
                <a:cs typeface="Arial" panose="020B0604020202020204" pitchFamily="34" charset="0"/>
              </a:rPr>
              <a:t>Partners choose and provide their own platform</a:t>
            </a:r>
          </a:p>
          <a:p>
            <a:pPr>
              <a:buClr>
                <a:srgbClr val="00A1DE"/>
              </a:buClr>
              <a:defRPr/>
            </a:pPr>
            <a:endParaRPr lang="en-US" sz="1400" dirty="0" smtClean="0">
              <a:solidFill>
                <a:prstClr val="black"/>
              </a:solidFill>
              <a:latin typeface="Arial" panose="020B0604020202020204" pitchFamily="34" charset="0"/>
              <a:cs typeface="Arial" panose="020B0604020202020204" pitchFamily="34" charset="0"/>
            </a:endParaRPr>
          </a:p>
          <a:p>
            <a:pPr marL="285750" indent="-285750">
              <a:buClr>
                <a:srgbClr val="E60500"/>
              </a:buClr>
              <a:buFont typeface="Arial" panose="020B0604020202020204" pitchFamily="34" charset="0"/>
              <a:buChar char="●"/>
              <a:defRPr/>
            </a:pPr>
            <a:r>
              <a:rPr lang="en-US" sz="1400" b="1" dirty="0" smtClean="0">
                <a:solidFill>
                  <a:prstClr val="black"/>
                </a:solidFill>
                <a:latin typeface="Arial" panose="020B0604020202020204" pitchFamily="34" charset="0"/>
                <a:cs typeface="Arial" panose="020B0604020202020204" pitchFamily="34" charset="0"/>
              </a:rPr>
              <a:t>Bespoke services – </a:t>
            </a:r>
            <a:r>
              <a:rPr lang="en-US" sz="1400" dirty="0" smtClean="0">
                <a:solidFill>
                  <a:prstClr val="black"/>
                </a:solidFill>
                <a:latin typeface="Arial" panose="020B0604020202020204" pitchFamily="34" charset="0"/>
                <a:cs typeface="Arial" panose="020B0604020202020204" pitchFamily="34" charset="0"/>
              </a:rPr>
              <a:t>Flexible operational capabilities allow partners to configure and customize their services</a:t>
            </a:r>
          </a:p>
          <a:p>
            <a:pPr>
              <a:buClr>
                <a:srgbClr val="00A1DE"/>
              </a:buClr>
              <a:defRPr/>
            </a:pPr>
            <a:endParaRPr lang="en-US" sz="1400" dirty="0" smtClean="0">
              <a:solidFill>
                <a:prstClr val="black"/>
              </a:solidFill>
              <a:latin typeface="Arial" panose="020B0604020202020204" pitchFamily="34" charset="0"/>
              <a:cs typeface="Arial" panose="020B0604020202020204" pitchFamily="34" charset="0"/>
            </a:endParaRPr>
          </a:p>
          <a:p>
            <a:pPr marL="285750" indent="-285750">
              <a:buClr>
                <a:srgbClr val="E60500"/>
              </a:buClr>
              <a:buFont typeface="Arial" panose="020B0604020202020204" pitchFamily="34" charset="0"/>
              <a:buChar char="●"/>
              <a:defRPr/>
            </a:pPr>
            <a:r>
              <a:rPr lang="en-US" sz="1400" b="1" dirty="0" smtClean="0">
                <a:solidFill>
                  <a:prstClr val="black"/>
                </a:solidFill>
                <a:latin typeface="Arial" panose="020B0604020202020204" pitchFamily="34" charset="0"/>
                <a:cs typeface="Arial" panose="020B0604020202020204" pitchFamily="34" charset="0"/>
              </a:rPr>
              <a:t>Resilient service – </a:t>
            </a:r>
            <a:r>
              <a:rPr lang="en-US" sz="1400" dirty="0" smtClean="0">
                <a:solidFill>
                  <a:prstClr val="black"/>
                </a:solidFill>
                <a:latin typeface="Arial" panose="020B0604020202020204" pitchFamily="34" charset="0"/>
                <a:cs typeface="Arial" panose="020B0604020202020204" pitchFamily="34" charset="0"/>
              </a:rPr>
              <a:t>Partners can benefit from Avanti’s resilient network</a:t>
            </a:r>
          </a:p>
          <a:p>
            <a:pPr>
              <a:buClr>
                <a:srgbClr val="00A1DE"/>
              </a:buClr>
              <a:defRPr/>
            </a:pPr>
            <a:endParaRPr lang="en-US" sz="1400" dirty="0" smtClean="0">
              <a:solidFill>
                <a:prstClr val="black"/>
              </a:solidFill>
              <a:latin typeface="Arial" panose="020B0604020202020204" pitchFamily="34" charset="0"/>
              <a:cs typeface="Arial" panose="020B0604020202020204" pitchFamily="34" charset="0"/>
            </a:endParaRPr>
          </a:p>
          <a:p>
            <a:pPr marL="285750" indent="-285750">
              <a:buClr>
                <a:srgbClr val="E60500"/>
              </a:buClr>
              <a:buFont typeface="Arial" panose="020B0604020202020204" pitchFamily="34" charset="0"/>
              <a:buChar char="●"/>
              <a:defRPr/>
            </a:pPr>
            <a:r>
              <a:rPr lang="en-US" sz="1400" b="1" dirty="0" smtClean="0">
                <a:solidFill>
                  <a:prstClr val="black"/>
                </a:solidFill>
                <a:latin typeface="Arial" panose="020B0604020202020204" pitchFamily="34" charset="0"/>
                <a:cs typeface="Arial" panose="020B0604020202020204" pitchFamily="34" charset="0"/>
              </a:rPr>
              <a:t>Cost efficient – </a:t>
            </a:r>
            <a:r>
              <a:rPr lang="en-US" sz="1400" dirty="0" smtClean="0">
                <a:solidFill>
                  <a:prstClr val="black"/>
                </a:solidFill>
                <a:latin typeface="Arial" panose="020B0604020202020204" pitchFamily="34" charset="0"/>
                <a:cs typeface="Arial" panose="020B0604020202020204" pitchFamily="34" charset="0"/>
              </a:rPr>
              <a:t>Partners purchase competitively priced white labelled capacity (MHz) </a:t>
            </a:r>
            <a:endParaRPr lang="en-GB" sz="1400" dirty="0">
              <a:solidFill>
                <a:prstClr val="black"/>
              </a:solidFill>
              <a:latin typeface="Arial" panose="020B0604020202020204" pitchFamily="34" charset="0"/>
              <a:cs typeface="Arial" panose="020B0604020202020204" pitchFamily="34" charset="0"/>
            </a:endParaRPr>
          </a:p>
        </p:txBody>
      </p:sp>
      <p:sp>
        <p:nvSpPr>
          <p:cNvPr id="3" name="TextBox 2"/>
          <p:cNvSpPr txBox="1"/>
          <p:nvPr userDrawn="1"/>
        </p:nvSpPr>
        <p:spPr>
          <a:xfrm>
            <a:off x="807100" y="432994"/>
            <a:ext cx="7503780" cy="646331"/>
          </a:xfrm>
          <a:prstGeom prst="rect">
            <a:avLst/>
          </a:prstGeom>
          <a:noFill/>
        </p:spPr>
        <p:txBody>
          <a:bodyPr wrap="square" rtlCol="0">
            <a:spAutoFit/>
          </a:bodyPr>
          <a:lstStyle/>
          <a:p>
            <a:r>
              <a:rPr lang="en-GB" sz="3600" b="1" dirty="0" smtClean="0">
                <a:solidFill>
                  <a:srgbClr val="D70929"/>
                </a:solidFill>
                <a:latin typeface="Arial" charset="0"/>
                <a:ea typeface="Arial" charset="0"/>
                <a:cs typeface="Arial" charset="0"/>
              </a:rPr>
              <a:t>PURE</a:t>
            </a:r>
          </a:p>
        </p:txBody>
      </p:sp>
      <p:cxnSp>
        <p:nvCxnSpPr>
          <p:cNvPr id="5" name="Straight Connector 4"/>
          <p:cNvCxnSpPr/>
          <p:nvPr userDrawn="1"/>
        </p:nvCxnSpPr>
        <p:spPr>
          <a:xfrm>
            <a:off x="890838" y="1164986"/>
            <a:ext cx="6942522" cy="0"/>
          </a:xfrm>
          <a:prstGeom prst="line">
            <a:avLst/>
          </a:prstGeom>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4773286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DUCT - SERV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8978410" y="1627834"/>
            <a:ext cx="2874996" cy="3771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userDrawn="1"/>
        </p:nvSpPr>
        <p:spPr>
          <a:xfrm>
            <a:off x="807100" y="1258812"/>
            <a:ext cx="8006366" cy="5386090"/>
          </a:xfrm>
          <a:prstGeom prst="rect">
            <a:avLst/>
          </a:prstGeom>
          <a:noFill/>
        </p:spPr>
        <p:txBody>
          <a:bodyPr wrap="square" rtlCol="0">
            <a:spAutoFit/>
          </a:bodyPr>
          <a:lstStyle/>
          <a:p>
            <a:pPr algn="just">
              <a:buClr>
                <a:srgbClr val="00A1DE"/>
              </a:buClr>
              <a:defRPr/>
            </a:pPr>
            <a:r>
              <a:rPr lang="en-US" sz="1400" b="1" dirty="0" smtClean="0">
                <a:solidFill>
                  <a:prstClr val="black"/>
                </a:solidFill>
                <a:latin typeface="Arial" panose="020B0604020202020204" pitchFamily="34" charset="0"/>
                <a:cs typeface="Arial" panose="020B0604020202020204" pitchFamily="34" charset="0"/>
              </a:rPr>
              <a:t>SERVE</a:t>
            </a:r>
            <a:r>
              <a:rPr lang="en-US" sz="1400" dirty="0" smtClean="0">
                <a:solidFill>
                  <a:prstClr val="black"/>
                </a:solidFill>
                <a:latin typeface="Arial" panose="020B0604020202020204" pitchFamily="34" charset="0"/>
                <a:cs typeface="Arial" panose="020B0604020202020204" pitchFamily="34" charset="0"/>
              </a:rPr>
              <a:t> delivers a bespoke Satellite Managed Service for customers who require tailored satellite solutions, </a:t>
            </a:r>
            <a:r>
              <a:rPr lang="en-US" sz="1400" dirty="0" err="1" smtClean="0">
                <a:solidFill>
                  <a:prstClr val="black"/>
                </a:solidFill>
                <a:latin typeface="Arial" panose="020B0604020202020204" pitchFamily="34" charset="0"/>
                <a:cs typeface="Arial" panose="020B0604020202020204" pitchFamily="34" charset="0"/>
              </a:rPr>
              <a:t>customised</a:t>
            </a:r>
            <a:r>
              <a:rPr lang="en-US" sz="1400" dirty="0" smtClean="0">
                <a:solidFill>
                  <a:prstClr val="black"/>
                </a:solidFill>
                <a:latin typeface="Arial" panose="020B0604020202020204" pitchFamily="34" charset="0"/>
                <a:cs typeface="Arial" panose="020B0604020202020204" pitchFamily="34" charset="0"/>
              </a:rPr>
              <a:t> service wraps for Avanti connectivity products and/or proactive end-to-end management of satellite networks against defined SLAs. It is designed for large enterprises, mobile network operators, governments and other customers who require delivery at scale.</a:t>
            </a:r>
          </a:p>
          <a:p>
            <a:pPr algn="just">
              <a:buClr>
                <a:srgbClr val="00A1DE"/>
              </a:buClr>
              <a:defRPr/>
            </a:pPr>
            <a:endParaRPr lang="en-US" sz="1400" dirty="0" smtClean="0">
              <a:solidFill>
                <a:prstClr val="black"/>
              </a:solidFill>
              <a:latin typeface="Arial" panose="020B0604020202020204" pitchFamily="34" charset="0"/>
              <a:cs typeface="Arial" panose="020B0604020202020204" pitchFamily="34" charset="0"/>
            </a:endParaRPr>
          </a:p>
          <a:p>
            <a:pPr algn="just">
              <a:buClr>
                <a:srgbClr val="00A1DE"/>
              </a:buClr>
              <a:defRPr/>
            </a:pPr>
            <a:r>
              <a:rPr lang="en-US" sz="1400" dirty="0" smtClean="0">
                <a:solidFill>
                  <a:prstClr val="black"/>
                </a:solidFill>
                <a:latin typeface="Arial" panose="020B0604020202020204" pitchFamily="34" charset="0"/>
                <a:cs typeface="Arial" panose="020B0604020202020204" pitchFamily="34" charset="0"/>
              </a:rPr>
              <a:t>With </a:t>
            </a:r>
            <a:r>
              <a:rPr lang="en-US" sz="1400" b="1" dirty="0" smtClean="0">
                <a:solidFill>
                  <a:prstClr val="black"/>
                </a:solidFill>
                <a:latin typeface="Arial" panose="020B0604020202020204" pitchFamily="34" charset="0"/>
                <a:cs typeface="Arial" panose="020B0604020202020204" pitchFamily="34" charset="0"/>
              </a:rPr>
              <a:t>SERVE</a:t>
            </a:r>
            <a:r>
              <a:rPr lang="en-US" sz="1400" dirty="0" smtClean="0">
                <a:solidFill>
                  <a:prstClr val="black"/>
                </a:solidFill>
                <a:latin typeface="Arial" panose="020B0604020202020204" pitchFamily="34" charset="0"/>
                <a:cs typeface="Arial" panose="020B0604020202020204" pitchFamily="34" charset="0"/>
              </a:rPr>
              <a:t>, we work in partnership with you to build a set of service requirements, KPIs and SLAs to ensure your needs are met. We then provides turn-key service setup and delivery across the contract duration. Customers benefit from assured, tailored services with predictable costs, allowing them to focus on their core business.</a:t>
            </a:r>
          </a:p>
          <a:p>
            <a:pPr algn="just">
              <a:buClr>
                <a:srgbClr val="00A1DE"/>
              </a:buClr>
              <a:defRPr/>
            </a:pPr>
            <a:endParaRPr lang="en-GB" sz="1400" dirty="0" smtClean="0">
              <a:solidFill>
                <a:prstClr val="black"/>
              </a:solidFill>
              <a:latin typeface="Arial" panose="020B0604020202020204" pitchFamily="34" charset="0"/>
              <a:cs typeface="Arial" panose="020B0604020202020204" pitchFamily="34" charset="0"/>
            </a:endParaRPr>
          </a:p>
          <a:p>
            <a:pPr algn="just">
              <a:buClr>
                <a:srgbClr val="00A1DE"/>
              </a:buClr>
              <a:defRPr/>
            </a:pPr>
            <a:r>
              <a:rPr lang="en-GB" b="1" dirty="0" smtClean="0">
                <a:solidFill>
                  <a:prstClr val="black"/>
                </a:solidFill>
                <a:latin typeface="Arial" panose="020B0604020202020204" pitchFamily="34" charset="0"/>
                <a:cs typeface="Arial" panose="020B0604020202020204" pitchFamily="34" charset="0"/>
              </a:rPr>
              <a:t>Benefits</a:t>
            </a:r>
          </a:p>
          <a:p>
            <a:pPr algn="just">
              <a:buClr>
                <a:srgbClr val="00A1DE"/>
              </a:buClr>
              <a:defRPr/>
            </a:pPr>
            <a:endParaRPr lang="en-US" dirty="0" smtClean="0">
              <a:solidFill>
                <a:prstClr val="black"/>
              </a:solidFill>
              <a:latin typeface="Arial" panose="020B0604020202020204" pitchFamily="34" charset="0"/>
              <a:cs typeface="Arial" panose="020B0604020202020204" pitchFamily="34" charset="0"/>
            </a:endParaRPr>
          </a:p>
          <a:p>
            <a:pPr marL="285750" indent="-285750" algn="just">
              <a:buClr>
                <a:srgbClr val="FFC000"/>
              </a:buClr>
              <a:buFont typeface="Arial" panose="020B0604020202020204" pitchFamily="34" charset="0"/>
              <a:buChar char="●"/>
              <a:defRPr/>
            </a:pPr>
            <a:r>
              <a:rPr lang="en-US" sz="1400" b="1" dirty="0" smtClean="0">
                <a:solidFill>
                  <a:prstClr val="black"/>
                </a:solidFill>
                <a:latin typeface="Arial" panose="020B0604020202020204" pitchFamily="34" charset="0"/>
                <a:cs typeface="Arial" panose="020B0604020202020204" pitchFamily="34" charset="0"/>
              </a:rPr>
              <a:t>Reduced Complexity – </a:t>
            </a:r>
            <a:r>
              <a:rPr lang="en-US" sz="1400" dirty="0" smtClean="0">
                <a:solidFill>
                  <a:prstClr val="black"/>
                </a:solidFill>
                <a:latin typeface="Arial" panose="020B0604020202020204" pitchFamily="34" charset="0"/>
                <a:cs typeface="Arial" panose="020B0604020202020204" pitchFamily="34" charset="0"/>
              </a:rPr>
              <a:t>Customer can maintain focus on their core business with Avanti satellite experts managing all aspects of service delivery</a:t>
            </a:r>
          </a:p>
          <a:p>
            <a:pPr algn="just">
              <a:buClr>
                <a:srgbClr val="00A1DE"/>
              </a:buClr>
              <a:defRPr/>
            </a:pPr>
            <a:endParaRPr lang="en-US" sz="1400" dirty="0" smtClean="0">
              <a:solidFill>
                <a:prstClr val="black"/>
              </a:solidFill>
              <a:latin typeface="Arial" panose="020B0604020202020204" pitchFamily="34" charset="0"/>
              <a:cs typeface="Arial" panose="020B0604020202020204" pitchFamily="34" charset="0"/>
            </a:endParaRPr>
          </a:p>
          <a:p>
            <a:pPr marL="285750" indent="-285750" algn="just">
              <a:buClr>
                <a:srgbClr val="FFC000"/>
              </a:buClr>
              <a:buFont typeface="Arial" panose="020B0604020202020204" pitchFamily="34" charset="0"/>
              <a:buChar char="●"/>
              <a:defRPr/>
            </a:pPr>
            <a:r>
              <a:rPr lang="en-US" sz="1400" b="1" dirty="0" smtClean="0">
                <a:solidFill>
                  <a:prstClr val="black"/>
                </a:solidFill>
                <a:latin typeface="Arial" panose="020B0604020202020204" pitchFamily="34" charset="0"/>
                <a:cs typeface="Arial" panose="020B0604020202020204" pitchFamily="34" charset="0"/>
              </a:rPr>
              <a:t>Cost Management – </a:t>
            </a:r>
            <a:r>
              <a:rPr lang="en-US" sz="1400" dirty="0" smtClean="0">
                <a:solidFill>
                  <a:prstClr val="black"/>
                </a:solidFill>
                <a:latin typeface="Arial" panose="020B0604020202020204" pitchFamily="34" charset="0"/>
                <a:cs typeface="Arial" panose="020B0604020202020204" pitchFamily="34" charset="0"/>
              </a:rPr>
              <a:t>Managed Services reduce capital investment requirements and provide predictable costs over the contract duration</a:t>
            </a:r>
          </a:p>
          <a:p>
            <a:pPr algn="just">
              <a:buClr>
                <a:srgbClr val="00A1DE"/>
              </a:buClr>
              <a:defRPr/>
            </a:pPr>
            <a:endParaRPr lang="en-US" sz="1400" dirty="0" smtClean="0">
              <a:solidFill>
                <a:prstClr val="black"/>
              </a:solidFill>
              <a:latin typeface="Arial" panose="020B0604020202020204" pitchFamily="34" charset="0"/>
              <a:cs typeface="Arial" panose="020B0604020202020204" pitchFamily="34" charset="0"/>
            </a:endParaRPr>
          </a:p>
          <a:p>
            <a:pPr marL="285750" indent="-285750" algn="just">
              <a:buClr>
                <a:srgbClr val="FFC000"/>
              </a:buClr>
              <a:buFont typeface="Arial" panose="020B0604020202020204" pitchFamily="34" charset="0"/>
              <a:buChar char="●"/>
              <a:defRPr/>
            </a:pPr>
            <a:r>
              <a:rPr lang="en-US" sz="1400" b="1" dirty="0" smtClean="0">
                <a:solidFill>
                  <a:prstClr val="black"/>
                </a:solidFill>
                <a:latin typeface="Arial" panose="020B0604020202020204" pitchFamily="34" charset="0"/>
                <a:cs typeface="Arial" panose="020B0604020202020204" pitchFamily="34" charset="0"/>
              </a:rPr>
              <a:t>Service Assurance – </a:t>
            </a:r>
            <a:r>
              <a:rPr lang="en-US" sz="1400" dirty="0" smtClean="0">
                <a:solidFill>
                  <a:prstClr val="black"/>
                </a:solidFill>
                <a:latin typeface="Arial" panose="020B0604020202020204" pitchFamily="34" charset="0"/>
                <a:cs typeface="Arial" panose="020B0604020202020204" pitchFamily="34" charset="0"/>
              </a:rPr>
              <a:t>Avanti provides an end-to-end solution with pro-active SLA management </a:t>
            </a:r>
          </a:p>
          <a:p>
            <a:pPr algn="just">
              <a:buClr>
                <a:srgbClr val="00A1DE"/>
              </a:buClr>
              <a:defRPr/>
            </a:pPr>
            <a:endParaRPr lang="en-US" sz="1400" dirty="0" smtClean="0">
              <a:solidFill>
                <a:prstClr val="black"/>
              </a:solidFill>
              <a:latin typeface="Arial" panose="020B0604020202020204" pitchFamily="34" charset="0"/>
              <a:cs typeface="Arial" panose="020B0604020202020204" pitchFamily="34" charset="0"/>
            </a:endParaRPr>
          </a:p>
          <a:p>
            <a:pPr marL="285750" indent="-285750" algn="just">
              <a:buClr>
                <a:srgbClr val="FFC000"/>
              </a:buClr>
              <a:buFont typeface="Arial" panose="020B0604020202020204" pitchFamily="34" charset="0"/>
              <a:buChar char="●"/>
              <a:defRPr/>
            </a:pPr>
            <a:r>
              <a:rPr lang="en-US" sz="1400" b="1" dirty="0" smtClean="0">
                <a:solidFill>
                  <a:prstClr val="black"/>
                </a:solidFill>
                <a:latin typeface="Arial" panose="020B0604020202020204" pitchFamily="34" charset="0"/>
                <a:cs typeface="Arial" panose="020B0604020202020204" pitchFamily="34" charset="0"/>
              </a:rPr>
              <a:t>Bespoke –  </a:t>
            </a:r>
            <a:r>
              <a:rPr lang="en-US" sz="1400" dirty="0" smtClean="0">
                <a:solidFill>
                  <a:prstClr val="black"/>
                </a:solidFill>
                <a:latin typeface="Arial" panose="020B0604020202020204" pitchFamily="34" charset="0"/>
                <a:cs typeface="Arial" panose="020B0604020202020204" pitchFamily="34" charset="0"/>
              </a:rPr>
              <a:t>Solutions and services are tailored to ensure they are optimized to meet customer needs</a:t>
            </a:r>
          </a:p>
          <a:p>
            <a:pPr algn="just">
              <a:buClr>
                <a:srgbClr val="00A1DE"/>
              </a:buClr>
              <a:defRPr/>
            </a:pPr>
            <a:endParaRPr lang="en-US" sz="1400" dirty="0" smtClean="0">
              <a:solidFill>
                <a:prstClr val="black"/>
              </a:solidFill>
              <a:latin typeface="Arial" panose="020B0604020202020204" pitchFamily="34" charset="0"/>
              <a:cs typeface="Arial" panose="020B0604020202020204" pitchFamily="34" charset="0"/>
            </a:endParaRPr>
          </a:p>
          <a:p>
            <a:pPr marL="285750" indent="-285750" algn="just">
              <a:buClr>
                <a:srgbClr val="FFC000"/>
              </a:buClr>
              <a:buFont typeface="Arial" panose="020B0604020202020204" pitchFamily="34" charset="0"/>
              <a:buChar char="●"/>
              <a:defRPr/>
            </a:pPr>
            <a:r>
              <a:rPr lang="en-US" sz="1400" b="1" dirty="0" smtClean="0">
                <a:solidFill>
                  <a:prstClr val="black"/>
                </a:solidFill>
                <a:latin typeface="Arial" panose="020B0604020202020204" pitchFamily="34" charset="0"/>
                <a:cs typeface="Arial" panose="020B0604020202020204" pitchFamily="34" charset="0"/>
              </a:rPr>
              <a:t>Speed – </a:t>
            </a:r>
            <a:r>
              <a:rPr lang="en-US" sz="1400" dirty="0" smtClean="0">
                <a:solidFill>
                  <a:prstClr val="black"/>
                </a:solidFill>
                <a:latin typeface="Arial" panose="020B0604020202020204" pitchFamily="34" charset="0"/>
                <a:cs typeface="Arial" panose="020B0604020202020204" pitchFamily="34" charset="0"/>
              </a:rPr>
              <a:t>Rapid deployments across Avanti’s footprint</a:t>
            </a:r>
            <a:endParaRPr lang="en-US" sz="1400" dirty="0">
              <a:solidFill>
                <a:prstClr val="black"/>
              </a:solidFill>
              <a:latin typeface="Arial" panose="020B0604020202020204" pitchFamily="34" charset="0"/>
              <a:cs typeface="Arial" panose="020B0604020202020204" pitchFamily="34" charset="0"/>
            </a:endParaRPr>
          </a:p>
        </p:txBody>
      </p:sp>
      <p:sp>
        <p:nvSpPr>
          <p:cNvPr id="3" name="TextBox 2"/>
          <p:cNvSpPr txBox="1"/>
          <p:nvPr userDrawn="1"/>
        </p:nvSpPr>
        <p:spPr>
          <a:xfrm>
            <a:off x="807100" y="432994"/>
            <a:ext cx="7503780" cy="646331"/>
          </a:xfrm>
          <a:prstGeom prst="rect">
            <a:avLst/>
          </a:prstGeom>
          <a:noFill/>
        </p:spPr>
        <p:txBody>
          <a:bodyPr wrap="square" rtlCol="0">
            <a:spAutoFit/>
          </a:bodyPr>
          <a:lstStyle/>
          <a:p>
            <a:r>
              <a:rPr lang="en-GB" sz="3600" b="1" dirty="0" smtClean="0">
                <a:solidFill>
                  <a:srgbClr val="FECB00"/>
                </a:solidFill>
                <a:latin typeface="Arial" charset="0"/>
                <a:ea typeface="Arial" charset="0"/>
                <a:cs typeface="Arial" charset="0"/>
              </a:rPr>
              <a:t>SERVE</a:t>
            </a:r>
          </a:p>
        </p:txBody>
      </p:sp>
      <p:cxnSp>
        <p:nvCxnSpPr>
          <p:cNvPr id="5" name="Straight Connector 4"/>
          <p:cNvCxnSpPr/>
          <p:nvPr userDrawn="1"/>
        </p:nvCxnSpPr>
        <p:spPr>
          <a:xfrm>
            <a:off x="890838" y="1164986"/>
            <a:ext cx="6942522" cy="0"/>
          </a:xfrm>
          <a:prstGeom prst="line">
            <a:avLst/>
          </a:prstGeom>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9949812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2.pn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5.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12.png"/><Relationship Id="rId5" Type="http://schemas.openxmlformats.org/officeDocument/2006/relationships/slideLayout" Target="../slideLayouts/slideLayout39.xml"/><Relationship Id="rId10" Type="http://schemas.openxmlformats.org/officeDocument/2006/relationships/theme" Target="../theme/theme5.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46.xml"/><Relationship Id="rId7"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204111" y="5993749"/>
            <a:ext cx="674125" cy="648000"/>
          </a:xfrm>
          <a:prstGeom prst="rect">
            <a:avLst/>
          </a:prstGeom>
        </p:spPr>
      </p:pic>
      <p:sp>
        <p:nvSpPr>
          <p:cNvPr id="10" name="TextBox 9"/>
          <p:cNvSpPr txBox="1"/>
          <p:nvPr userDrawn="1"/>
        </p:nvSpPr>
        <p:spPr>
          <a:xfrm>
            <a:off x="6413500" y="6527577"/>
            <a:ext cx="5740400" cy="307777"/>
          </a:xfrm>
          <a:prstGeom prst="rect">
            <a:avLst/>
          </a:prstGeom>
          <a:noFill/>
        </p:spPr>
        <p:txBody>
          <a:bodyPr wrap="square" rtlCol="0">
            <a:spAutoFit/>
          </a:bodyPr>
          <a:lstStyle/>
          <a:p>
            <a:pPr algn="r"/>
            <a:fld id="{EC4EB61F-5863-E343-A3E7-CDB39C62F49A}" type="slidenum">
              <a:rPr lang="en-US" sz="1400" b="1" smtClean="0">
                <a:solidFill>
                  <a:prstClr val="black"/>
                </a:solidFill>
                <a:latin typeface="Arial" charset="0"/>
                <a:ea typeface="Arial" charset="0"/>
                <a:cs typeface="Arial" charset="0"/>
              </a:rPr>
              <a:pPr algn="r"/>
              <a:t>‹#›</a:t>
            </a:fld>
            <a:endParaRPr lang="en-US" sz="1400" b="1" dirty="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412860048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204110" y="5994820"/>
            <a:ext cx="681919" cy="655495"/>
          </a:xfrm>
          <a:prstGeom prst="rect">
            <a:avLst/>
          </a:prstGeom>
        </p:spPr>
      </p:pic>
      <p:sp>
        <p:nvSpPr>
          <p:cNvPr id="10" name="TextBox 9"/>
          <p:cNvSpPr txBox="1"/>
          <p:nvPr userDrawn="1"/>
        </p:nvSpPr>
        <p:spPr>
          <a:xfrm>
            <a:off x="6413500" y="6481277"/>
            <a:ext cx="5740400" cy="307777"/>
          </a:xfrm>
          <a:prstGeom prst="rect">
            <a:avLst/>
          </a:prstGeom>
          <a:noFill/>
        </p:spPr>
        <p:txBody>
          <a:bodyPr wrap="square" rtlCol="0">
            <a:spAutoFit/>
          </a:bodyPr>
          <a:lstStyle/>
          <a:p>
            <a:pPr algn="r"/>
            <a:fld id="{EC4EB61F-5863-E343-A3E7-CDB39C62F49A}" type="slidenum">
              <a:rPr lang="en-US" sz="1400" b="1" smtClean="0">
                <a:solidFill>
                  <a:schemeClr val="bg1"/>
                </a:solidFill>
                <a:latin typeface="Arial" charset="0"/>
                <a:ea typeface="Arial" charset="0"/>
                <a:cs typeface="Arial" charset="0"/>
              </a:rPr>
              <a:pPr algn="r"/>
              <a:t>‹#›</a:t>
            </a:fld>
            <a:endParaRPr lang="en-US" sz="14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775832416"/>
      </p:ext>
    </p:extLst>
  </p:cSld>
  <p:clrMap bg1="lt1" tx1="dk1" bg2="lt2" tx2="dk2" accent1="accent1" accent2="accent2" accent3="accent3" accent4="accent4" accent5="accent5" accent6="accent6" hlink="hlink" folHlink="folHlink"/>
  <p:sldLayoutIdLst>
    <p:sldLayoutId id="2147483692" r:id="rId1"/>
    <p:sldLayoutId id="2147483700" r:id="rId2"/>
    <p:sldLayoutId id="2147483694" r:id="rId3"/>
    <p:sldLayoutId id="2147483695" r:id="rId4"/>
    <p:sldLayoutId id="2147483696" r:id="rId5"/>
    <p:sldLayoutId id="2147483697" r:id="rId6"/>
    <p:sldLayoutId id="2147483708" r:id="rId7"/>
    <p:sldLayoutId id="2147483699"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649190" y="2219722"/>
            <a:ext cx="2332968" cy="2242566"/>
          </a:xfrm>
          <a:prstGeom prst="rect">
            <a:avLst/>
          </a:prstGeom>
        </p:spPr>
      </p:pic>
    </p:spTree>
    <p:extLst>
      <p:ext uri="{BB962C8B-B14F-4D97-AF65-F5344CB8AC3E}">
        <p14:creationId xmlns:p14="http://schemas.microsoft.com/office/powerpoint/2010/main" val="3196092508"/>
      </p:ext>
    </p:extLst>
  </p:cSld>
  <p:clrMap bg1="lt1" tx1="dk1" bg2="lt2" tx2="dk2" accent1="accent1" accent2="accent2" accent3="accent3" accent4="accent4" accent5="accent5" accent6="accent6" hlink="hlink" folHlink="folHlink"/>
  <p:sldLayoutIdLst>
    <p:sldLayoutId id="2147483687" r:id="rId1"/>
    <p:sldLayoutId id="2147483705" r:id="rId2"/>
    <p:sldLayoutId id="2147483701" r:id="rId3"/>
    <p:sldLayoutId id="2147483670" r:id="rId4"/>
    <p:sldLayoutId id="2147483704" r:id="rId5"/>
    <p:sldLayoutId id="2147483703" r:id="rId6"/>
    <p:sldLayoutId id="2147483706" r:id="rId7"/>
    <p:sldLayoutId id="2147483707" r:id="rId8"/>
    <p:sldLayoutId id="214748375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204111" y="5993749"/>
            <a:ext cx="674125" cy="648000"/>
          </a:xfrm>
          <a:prstGeom prst="rect">
            <a:avLst/>
          </a:prstGeom>
        </p:spPr>
      </p:pic>
      <p:sp>
        <p:nvSpPr>
          <p:cNvPr id="10" name="TextBox 9"/>
          <p:cNvSpPr txBox="1"/>
          <p:nvPr userDrawn="1"/>
        </p:nvSpPr>
        <p:spPr>
          <a:xfrm>
            <a:off x="6413500" y="6527577"/>
            <a:ext cx="5740400" cy="307777"/>
          </a:xfrm>
          <a:prstGeom prst="rect">
            <a:avLst/>
          </a:prstGeom>
          <a:noFill/>
        </p:spPr>
        <p:txBody>
          <a:bodyPr wrap="square" rtlCol="0">
            <a:spAutoFit/>
          </a:bodyPr>
          <a:lstStyle/>
          <a:p>
            <a:pPr algn="r"/>
            <a:fld id="{EC4EB61F-5863-E343-A3E7-CDB39C62F49A}" type="slidenum">
              <a:rPr lang="en-US" sz="1400" b="1" smtClean="0">
                <a:solidFill>
                  <a:prstClr val="black"/>
                </a:solidFill>
                <a:latin typeface="Arial" charset="0"/>
                <a:ea typeface="Arial" charset="0"/>
                <a:cs typeface="Arial" charset="0"/>
              </a:rPr>
              <a:pPr algn="r"/>
              <a:t>‹#›</a:t>
            </a:fld>
            <a:endParaRPr lang="en-US" sz="1400" b="1" dirty="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2822252297"/>
      </p:ext>
    </p:extLst>
  </p:cSld>
  <p:clrMap bg1="lt1" tx1="dk1" bg2="lt2" tx2="dk2" accent1="accent1" accent2="accent2" accent3="accent3" accent4="accent4" accent5="accent5" accent6="accent6" hlink="hlink" folHlink="folHlink"/>
  <p:sldLayoutIdLst>
    <p:sldLayoutId id="2147483752" r:id="rId1"/>
    <p:sldLayoutId id="2147483758" r:id="rId2"/>
    <p:sldLayoutId id="2147483751" r:id="rId3"/>
    <p:sldLayoutId id="2147483753" r:id="rId4"/>
    <p:sldLayoutId id="2147483754" r:id="rId5"/>
    <p:sldLayoutId id="2147483755" r:id="rId6"/>
    <p:sldLayoutId id="214748375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204111" y="5994820"/>
            <a:ext cx="681919" cy="655495"/>
          </a:xfrm>
          <a:prstGeom prst="rect">
            <a:avLst/>
          </a:prstGeom>
        </p:spPr>
      </p:pic>
      <p:sp>
        <p:nvSpPr>
          <p:cNvPr id="10" name="TextBox 9"/>
          <p:cNvSpPr txBox="1"/>
          <p:nvPr userDrawn="1"/>
        </p:nvSpPr>
        <p:spPr>
          <a:xfrm>
            <a:off x="6413500" y="6481277"/>
            <a:ext cx="5740400" cy="307777"/>
          </a:xfrm>
          <a:prstGeom prst="rect">
            <a:avLst/>
          </a:prstGeom>
          <a:noFill/>
        </p:spPr>
        <p:txBody>
          <a:bodyPr wrap="square" rtlCol="0">
            <a:spAutoFit/>
          </a:bodyPr>
          <a:lstStyle/>
          <a:p>
            <a:pPr algn="r"/>
            <a:fld id="{EC4EB61F-5863-E343-A3E7-CDB39C62F49A}" type="slidenum">
              <a:rPr lang="en-US" sz="1400" b="1" smtClean="0">
                <a:solidFill>
                  <a:schemeClr val="bg1"/>
                </a:solidFill>
                <a:latin typeface="Arial" charset="0"/>
                <a:ea typeface="Arial" charset="0"/>
                <a:cs typeface="Arial" charset="0"/>
              </a:rPr>
              <a:pPr algn="r"/>
              <a:t>‹#›</a:t>
            </a:fld>
            <a:endParaRPr lang="en-US" sz="14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403831902"/>
      </p:ext>
    </p:extLst>
  </p:cSld>
  <p:clrMap bg1="lt1" tx1="dk1" bg2="lt2" tx2="dk2" accent1="accent1" accent2="accent2" accent3="accent3" accent4="accent4" accent5="accent5" accent6="accent6" hlink="hlink" folHlink="folHlink"/>
  <p:sldLayoutIdLst>
    <p:sldLayoutId id="2147483656" r:id="rId1"/>
    <p:sldLayoutId id="2147483757" r:id="rId2"/>
    <p:sldLayoutId id="2147483737" r:id="rId3"/>
    <p:sldLayoutId id="2147483736" r:id="rId4"/>
    <p:sldLayoutId id="2147483735" r:id="rId5"/>
    <p:sldLayoutId id="2147483734" r:id="rId6"/>
    <p:sldLayoutId id="2147483733" r:id="rId7"/>
    <p:sldLayoutId id="2147483761" r:id="rId8"/>
    <p:sldLayoutId id="214748376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04111" y="5994820"/>
            <a:ext cx="681919" cy="655495"/>
          </a:xfrm>
          <a:prstGeom prst="rect">
            <a:avLst/>
          </a:prstGeom>
        </p:spPr>
      </p:pic>
      <p:sp>
        <p:nvSpPr>
          <p:cNvPr id="10" name="TextBox 9"/>
          <p:cNvSpPr txBox="1"/>
          <p:nvPr userDrawn="1"/>
        </p:nvSpPr>
        <p:spPr>
          <a:xfrm>
            <a:off x="6413500" y="6481277"/>
            <a:ext cx="5740400" cy="307777"/>
          </a:xfrm>
          <a:prstGeom prst="rect">
            <a:avLst/>
          </a:prstGeom>
          <a:noFill/>
        </p:spPr>
        <p:txBody>
          <a:bodyPr wrap="square" rtlCol="0">
            <a:spAutoFit/>
          </a:bodyPr>
          <a:lstStyle/>
          <a:p>
            <a:pPr algn="r"/>
            <a:fld id="{EC4EB61F-5863-E343-A3E7-CDB39C62F49A}" type="slidenum">
              <a:rPr lang="en-US" sz="1400" b="1" smtClean="0">
                <a:solidFill>
                  <a:schemeClr val="bg1"/>
                </a:solidFill>
                <a:latin typeface="Arial" charset="0"/>
                <a:ea typeface="Arial" charset="0"/>
                <a:cs typeface="Arial" charset="0"/>
              </a:rPr>
              <a:pPr algn="r"/>
              <a:t>‹#›</a:t>
            </a:fld>
            <a:endParaRPr lang="en-US" sz="14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0903612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63264" y="1693059"/>
            <a:ext cx="10378783" cy="3170099"/>
          </a:xfrm>
          <a:prstGeom prst="rect">
            <a:avLst/>
          </a:prstGeom>
          <a:noFill/>
        </p:spPr>
        <p:txBody>
          <a:bodyPr wrap="square" rtlCol="0" anchor="ctr">
            <a:spAutoFit/>
          </a:bodyPr>
          <a:lstStyle/>
          <a:p>
            <a:r>
              <a:rPr lang="en-GB" sz="6000" b="1" dirty="0" smtClean="0">
                <a:solidFill>
                  <a:schemeClr val="bg1"/>
                </a:solidFill>
                <a:latin typeface="Arial" charset="0"/>
                <a:ea typeface="Arial" charset="0"/>
                <a:cs typeface="Arial" charset="0"/>
              </a:rPr>
              <a:t>SPACECRAFT</a:t>
            </a:r>
          </a:p>
          <a:p>
            <a:r>
              <a:rPr lang="en-GB" sz="6000" b="1" dirty="0" smtClean="0">
                <a:solidFill>
                  <a:schemeClr val="bg1"/>
                </a:solidFill>
                <a:latin typeface="Arial" charset="0"/>
                <a:ea typeface="Arial" charset="0"/>
                <a:cs typeface="Arial" charset="0"/>
              </a:rPr>
              <a:t>OPERATIONS</a:t>
            </a:r>
          </a:p>
          <a:p>
            <a:r>
              <a:rPr lang="en-GB" sz="2000" b="1" dirty="0" smtClean="0">
                <a:solidFill>
                  <a:schemeClr val="bg1"/>
                </a:solidFill>
                <a:latin typeface="Arial" charset="0"/>
                <a:ea typeface="Arial" charset="0"/>
                <a:cs typeface="Arial" charset="0"/>
              </a:rPr>
              <a:t>Paul Collins</a:t>
            </a:r>
          </a:p>
          <a:p>
            <a:r>
              <a:rPr lang="en-GB" sz="2000" b="1" dirty="0" smtClean="0">
                <a:solidFill>
                  <a:schemeClr val="bg1"/>
                </a:solidFill>
                <a:latin typeface="Arial" charset="0"/>
                <a:ea typeface="Arial" charset="0"/>
                <a:cs typeface="Arial" charset="0"/>
              </a:rPr>
              <a:t>Head of Spacecraft Operations</a:t>
            </a:r>
          </a:p>
          <a:p>
            <a:endParaRPr lang="en-GB" sz="2000" b="1" dirty="0">
              <a:solidFill>
                <a:schemeClr val="bg1"/>
              </a:solidFill>
              <a:latin typeface="Arial" charset="0"/>
              <a:ea typeface="Arial" charset="0"/>
              <a:cs typeface="Arial" charset="0"/>
            </a:endParaRPr>
          </a:p>
          <a:p>
            <a:r>
              <a:rPr lang="en-GB" sz="2000" b="1" dirty="0" smtClean="0">
                <a:solidFill>
                  <a:schemeClr val="bg1"/>
                </a:solidFill>
                <a:latin typeface="Arial" charset="0"/>
                <a:ea typeface="Arial" charset="0"/>
                <a:cs typeface="Arial" charset="0"/>
              </a:rPr>
              <a:t>IOAG – 17</a:t>
            </a:r>
            <a:r>
              <a:rPr lang="en-GB" sz="2000" b="1" baseline="30000" dirty="0" smtClean="0">
                <a:solidFill>
                  <a:schemeClr val="bg1"/>
                </a:solidFill>
                <a:latin typeface="Arial" charset="0"/>
                <a:ea typeface="Arial" charset="0"/>
                <a:cs typeface="Arial" charset="0"/>
              </a:rPr>
              <a:t>th</a:t>
            </a:r>
            <a:r>
              <a:rPr lang="en-GB" sz="2000" b="1" dirty="0" smtClean="0">
                <a:solidFill>
                  <a:schemeClr val="bg1"/>
                </a:solidFill>
                <a:latin typeface="Arial" charset="0"/>
                <a:ea typeface="Arial" charset="0"/>
                <a:cs typeface="Arial" charset="0"/>
              </a:rPr>
              <a:t> September 2019.</a:t>
            </a:r>
          </a:p>
        </p:txBody>
      </p:sp>
      <p:sp>
        <p:nvSpPr>
          <p:cNvPr id="3" name="Rectangle 2"/>
          <p:cNvSpPr/>
          <p:nvPr/>
        </p:nvSpPr>
        <p:spPr>
          <a:xfrm>
            <a:off x="9643482" y="6485238"/>
            <a:ext cx="2548518" cy="369332"/>
          </a:xfrm>
          <a:prstGeom prst="rect">
            <a:avLst/>
          </a:prstGeom>
        </p:spPr>
        <p:txBody>
          <a:bodyPr wrap="none">
            <a:spAutoFit/>
          </a:bodyPr>
          <a:lstStyle/>
          <a:p>
            <a:r>
              <a:rPr lang="en-GB" dirty="0" smtClean="0">
                <a:solidFill>
                  <a:schemeClr val="bg1"/>
                </a:solidFill>
                <a:latin typeface="Arial" panose="020B0604020202020204" pitchFamily="34" charset="0"/>
                <a:cs typeface="Arial" panose="020B0604020202020204" pitchFamily="34" charset="0"/>
              </a:rPr>
              <a:t>OFFICIAL SENSITIVE.</a:t>
            </a:r>
            <a:endParaRPr lang="en-GB" dirty="0"/>
          </a:p>
        </p:txBody>
      </p:sp>
    </p:spTree>
    <p:extLst>
      <p:ext uri="{BB962C8B-B14F-4D97-AF65-F5344CB8AC3E}">
        <p14:creationId xmlns:p14="http://schemas.microsoft.com/office/powerpoint/2010/main" val="273719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337" y="93230"/>
            <a:ext cx="10515600" cy="577850"/>
          </a:xfrm>
        </p:spPr>
        <p:txBody>
          <a:bodyPr>
            <a:normAutofit/>
          </a:bodyPr>
          <a:lstStyle/>
          <a:p>
            <a:r>
              <a:rPr lang="en-GB" sz="2800" b="1" cap="all" dirty="0" smtClean="0">
                <a:solidFill>
                  <a:schemeClr val="bg1"/>
                </a:solidFill>
              </a:rPr>
              <a:t>Operational Evolution &amp; Artificial intelligence</a:t>
            </a:r>
            <a:endParaRPr lang="en-GB" sz="2800" b="1" cap="all" dirty="0">
              <a:solidFill>
                <a:schemeClr val="bg1"/>
              </a:solidFill>
            </a:endParaRPr>
          </a:p>
        </p:txBody>
      </p:sp>
      <p:sp>
        <p:nvSpPr>
          <p:cNvPr id="3" name="Content Placeholder 2"/>
          <p:cNvSpPr>
            <a:spLocks noGrp="1"/>
          </p:cNvSpPr>
          <p:nvPr>
            <p:ph idx="1"/>
          </p:nvPr>
        </p:nvSpPr>
        <p:spPr>
          <a:xfrm>
            <a:off x="609600" y="1032007"/>
            <a:ext cx="7476858" cy="4921984"/>
          </a:xfrm>
        </p:spPr>
        <p:txBody>
          <a:bodyPr>
            <a:normAutofit lnSpcReduction="10000"/>
          </a:bodyPr>
          <a:lstStyle/>
          <a:p>
            <a:pPr lvl="0">
              <a:lnSpc>
                <a:spcPct val="100000"/>
              </a:lnSpc>
              <a:buClr>
                <a:srgbClr val="0069AA"/>
              </a:buClr>
              <a:buSzPct val="120000"/>
              <a:buFont typeface="Wingdings" panose="05000000000000000000" pitchFamily="2" charset="2"/>
              <a:buChar char="§"/>
            </a:pPr>
            <a:r>
              <a:rPr lang="en-GB" sz="1800" dirty="0">
                <a:solidFill>
                  <a:schemeClr val="bg1"/>
                </a:solidFill>
              </a:rPr>
              <a:t>Automated Monitoring and Alert Systems</a:t>
            </a:r>
          </a:p>
          <a:p>
            <a:pPr lvl="1">
              <a:lnSpc>
                <a:spcPct val="100000"/>
              </a:lnSpc>
              <a:buClr>
                <a:srgbClr val="0069AA"/>
              </a:buClr>
              <a:buSzPct val="120000"/>
              <a:buFont typeface="Arial" panose="020B0604020202020204" pitchFamily="34" charset="0"/>
              <a:buChar char="•"/>
            </a:pPr>
            <a:r>
              <a:rPr lang="en-GB" sz="1600" dirty="0">
                <a:solidFill>
                  <a:schemeClr val="bg1"/>
                </a:solidFill>
              </a:rPr>
              <a:t>Integrate and correlate data from a wide range of systems</a:t>
            </a:r>
          </a:p>
          <a:p>
            <a:pPr lvl="1">
              <a:lnSpc>
                <a:spcPct val="100000"/>
              </a:lnSpc>
              <a:buClr>
                <a:srgbClr val="0069AA"/>
              </a:buClr>
              <a:buSzPct val="120000"/>
              <a:buFont typeface="Arial" panose="020B0604020202020204" pitchFamily="34" charset="0"/>
              <a:buChar char="•"/>
            </a:pPr>
            <a:r>
              <a:rPr lang="en-GB" sz="1600" dirty="0">
                <a:solidFill>
                  <a:schemeClr val="bg1"/>
                </a:solidFill>
              </a:rPr>
              <a:t>Alerts need to be based on information, not data</a:t>
            </a:r>
            <a:r>
              <a:rPr lang="en-GB" sz="1600" dirty="0" smtClean="0">
                <a:solidFill>
                  <a:schemeClr val="bg1"/>
                </a:solidFill>
              </a:rPr>
              <a:t>.</a:t>
            </a:r>
          </a:p>
          <a:p>
            <a:pPr lvl="1">
              <a:lnSpc>
                <a:spcPct val="100000"/>
              </a:lnSpc>
              <a:buClr>
                <a:srgbClr val="0069AA"/>
              </a:buClr>
              <a:buSzPct val="120000"/>
              <a:buFont typeface="Arial" panose="020B0604020202020204" pitchFamily="34" charset="0"/>
              <a:buChar char="•"/>
            </a:pPr>
            <a:endParaRPr lang="en-GB" sz="1700" dirty="0">
              <a:solidFill>
                <a:schemeClr val="bg1"/>
              </a:solidFill>
            </a:endParaRPr>
          </a:p>
          <a:p>
            <a:pPr>
              <a:lnSpc>
                <a:spcPct val="100000"/>
              </a:lnSpc>
              <a:buClr>
                <a:srgbClr val="0069AA"/>
              </a:buClr>
              <a:buSzPct val="120000"/>
              <a:buFont typeface="Wingdings" panose="05000000000000000000" pitchFamily="2" charset="2"/>
              <a:buChar char="§"/>
            </a:pPr>
            <a:r>
              <a:rPr lang="en-GB" sz="1800" dirty="0">
                <a:solidFill>
                  <a:schemeClr val="bg1"/>
                </a:solidFill>
              </a:rPr>
              <a:t>Promotion of Automation Decision Points</a:t>
            </a:r>
          </a:p>
          <a:p>
            <a:pPr lvl="1">
              <a:lnSpc>
                <a:spcPct val="100000"/>
              </a:lnSpc>
              <a:buClr>
                <a:srgbClr val="0069AA"/>
              </a:buClr>
              <a:buSzPct val="120000"/>
              <a:buFont typeface="Arial" panose="020B0604020202020204" pitchFamily="34" charset="0"/>
              <a:buChar char="•"/>
            </a:pPr>
            <a:r>
              <a:rPr lang="en-GB" sz="1600" dirty="0">
                <a:solidFill>
                  <a:schemeClr val="bg1"/>
                </a:solidFill>
              </a:rPr>
              <a:t>Procedures often contains points that require operator input</a:t>
            </a:r>
          </a:p>
          <a:p>
            <a:pPr lvl="1">
              <a:lnSpc>
                <a:spcPct val="100000"/>
              </a:lnSpc>
              <a:buClr>
                <a:srgbClr val="0069AA"/>
              </a:buClr>
              <a:buSzPct val="120000"/>
              <a:buFont typeface="Arial" panose="020B0604020202020204" pitchFamily="34" charset="0"/>
              <a:buChar char="•"/>
            </a:pPr>
            <a:r>
              <a:rPr lang="en-GB" sz="1600" dirty="0">
                <a:solidFill>
                  <a:schemeClr val="bg1"/>
                </a:solidFill>
              </a:rPr>
              <a:t>We are moving these up the automation </a:t>
            </a:r>
            <a:r>
              <a:rPr lang="en-GB" sz="1600" dirty="0" smtClean="0">
                <a:solidFill>
                  <a:schemeClr val="bg1"/>
                </a:solidFill>
              </a:rPr>
              <a:t>chain</a:t>
            </a:r>
          </a:p>
          <a:p>
            <a:pPr lvl="1">
              <a:lnSpc>
                <a:spcPct val="100000"/>
              </a:lnSpc>
              <a:buClr>
                <a:srgbClr val="0069AA"/>
              </a:buClr>
              <a:buSzPct val="120000"/>
              <a:buFont typeface="Arial" panose="020B0604020202020204" pitchFamily="34" charset="0"/>
              <a:buChar char="•"/>
            </a:pPr>
            <a:endParaRPr lang="en-GB" sz="1700" dirty="0">
              <a:solidFill>
                <a:schemeClr val="bg1"/>
              </a:solidFill>
            </a:endParaRPr>
          </a:p>
          <a:p>
            <a:pPr>
              <a:lnSpc>
                <a:spcPct val="100000"/>
              </a:lnSpc>
              <a:buClr>
                <a:srgbClr val="0069AA"/>
              </a:buClr>
              <a:buSzPct val="120000"/>
              <a:buFont typeface="Wingdings" panose="05000000000000000000" pitchFamily="2" charset="2"/>
              <a:buChar char="§"/>
            </a:pPr>
            <a:r>
              <a:rPr lang="en-GB" sz="1800" dirty="0">
                <a:solidFill>
                  <a:schemeClr val="bg1"/>
                </a:solidFill>
              </a:rPr>
              <a:t>Automated Reporting and Trending</a:t>
            </a:r>
          </a:p>
          <a:p>
            <a:pPr lvl="1">
              <a:lnSpc>
                <a:spcPct val="100000"/>
              </a:lnSpc>
              <a:buClr>
                <a:srgbClr val="0069AA"/>
              </a:buClr>
              <a:buSzPct val="120000"/>
              <a:buFont typeface="Arial" panose="020B0604020202020204" pitchFamily="34" charset="0"/>
              <a:buChar char="•"/>
            </a:pPr>
            <a:r>
              <a:rPr lang="en-GB" sz="1600" dirty="0">
                <a:solidFill>
                  <a:schemeClr val="bg1"/>
                </a:solidFill>
              </a:rPr>
              <a:t>Automated extraction and presentation of </a:t>
            </a:r>
            <a:r>
              <a:rPr lang="en-GB" sz="1600" dirty="0" smtClean="0">
                <a:solidFill>
                  <a:schemeClr val="bg1"/>
                </a:solidFill>
              </a:rPr>
              <a:t>data</a:t>
            </a:r>
          </a:p>
          <a:p>
            <a:pPr lvl="1">
              <a:lnSpc>
                <a:spcPct val="100000"/>
              </a:lnSpc>
              <a:buClr>
                <a:srgbClr val="0069AA"/>
              </a:buClr>
              <a:buSzPct val="120000"/>
              <a:buFont typeface="Arial" panose="020B0604020202020204" pitchFamily="34" charset="0"/>
              <a:buChar char="•"/>
            </a:pPr>
            <a:endParaRPr lang="en-GB" sz="1700" dirty="0">
              <a:solidFill>
                <a:schemeClr val="bg1"/>
              </a:solidFill>
            </a:endParaRPr>
          </a:p>
          <a:p>
            <a:pPr>
              <a:lnSpc>
                <a:spcPct val="100000"/>
              </a:lnSpc>
              <a:buClr>
                <a:srgbClr val="0069AA"/>
              </a:buClr>
              <a:buSzPct val="120000"/>
              <a:buFont typeface="Wingdings" panose="05000000000000000000" pitchFamily="2" charset="2"/>
              <a:buChar char="§"/>
            </a:pPr>
            <a:r>
              <a:rPr lang="en-GB" sz="1800" dirty="0">
                <a:solidFill>
                  <a:schemeClr val="bg1"/>
                </a:solidFill>
              </a:rPr>
              <a:t>Automated Testing</a:t>
            </a:r>
          </a:p>
          <a:p>
            <a:pPr lvl="1">
              <a:lnSpc>
                <a:spcPct val="100000"/>
              </a:lnSpc>
              <a:buClr>
                <a:srgbClr val="0069AA"/>
              </a:buClr>
              <a:buSzPct val="120000"/>
              <a:buFont typeface="Arial" panose="020B0604020202020204" pitchFamily="34" charset="0"/>
              <a:buChar char="•"/>
            </a:pPr>
            <a:r>
              <a:rPr lang="en-GB" sz="1600" dirty="0">
                <a:solidFill>
                  <a:schemeClr val="bg1"/>
                </a:solidFill>
              </a:rPr>
              <a:t>Automated non regression testing of software releases.</a:t>
            </a:r>
          </a:p>
          <a:p>
            <a:pPr lvl="1">
              <a:lnSpc>
                <a:spcPct val="100000"/>
              </a:lnSpc>
              <a:buClr>
                <a:srgbClr val="0069AA"/>
              </a:buClr>
              <a:buSzPct val="120000"/>
              <a:buFont typeface="Arial" panose="020B0604020202020204" pitchFamily="34" charset="0"/>
              <a:buChar char="•"/>
            </a:pPr>
            <a:r>
              <a:rPr lang="en-GB" sz="1600" dirty="0">
                <a:solidFill>
                  <a:schemeClr val="bg1"/>
                </a:solidFill>
              </a:rPr>
              <a:t>Automated procedure translation, static and dynamic validation</a:t>
            </a:r>
          </a:p>
          <a:p>
            <a:pPr lvl="1">
              <a:lnSpc>
                <a:spcPct val="100000"/>
              </a:lnSpc>
              <a:buClr>
                <a:srgbClr val="0069AA"/>
              </a:buClr>
              <a:buSzPct val="120000"/>
              <a:buFont typeface="Arial" panose="020B0604020202020204" pitchFamily="34" charset="0"/>
              <a:buChar char="•"/>
            </a:pPr>
            <a:r>
              <a:rPr lang="en-GB" sz="1600" dirty="0">
                <a:solidFill>
                  <a:schemeClr val="bg1"/>
                </a:solidFill>
              </a:rPr>
              <a:t>Automated GUI testing</a:t>
            </a:r>
          </a:p>
        </p:txBody>
      </p:sp>
      <p:sp>
        <p:nvSpPr>
          <p:cNvPr id="6" name="Rounded Rectangle 5"/>
          <p:cNvSpPr/>
          <p:nvPr/>
        </p:nvSpPr>
        <p:spPr>
          <a:xfrm>
            <a:off x="8801099" y="2428875"/>
            <a:ext cx="2734891" cy="609600"/>
          </a:xfrm>
          <a:prstGeom prst="roundRect">
            <a:avLst/>
          </a:prstGeom>
          <a:solidFill>
            <a:srgbClr val="9FD7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Mission Planning</a:t>
            </a:r>
          </a:p>
        </p:txBody>
      </p:sp>
      <p:sp>
        <p:nvSpPr>
          <p:cNvPr id="9" name="Rounded Rectangle 8"/>
          <p:cNvSpPr/>
          <p:nvPr/>
        </p:nvSpPr>
        <p:spPr>
          <a:xfrm>
            <a:off x="8801099" y="3136900"/>
            <a:ext cx="2734891" cy="609600"/>
          </a:xfrm>
          <a:prstGeom prst="roundRect">
            <a:avLst/>
          </a:prstGeom>
          <a:solidFill>
            <a:srgbClr val="007B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Scheduling</a:t>
            </a:r>
          </a:p>
        </p:txBody>
      </p:sp>
      <p:sp>
        <p:nvSpPr>
          <p:cNvPr id="10" name="Rounded Rectangle 9"/>
          <p:cNvSpPr/>
          <p:nvPr/>
        </p:nvSpPr>
        <p:spPr>
          <a:xfrm>
            <a:off x="8801099" y="3844925"/>
            <a:ext cx="2734891" cy="609600"/>
          </a:xfrm>
          <a:prstGeom prst="roundRect">
            <a:avLst/>
          </a:prstGeom>
          <a:solidFill>
            <a:srgbClr val="0073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Procedure Automation</a:t>
            </a:r>
          </a:p>
        </p:txBody>
      </p:sp>
      <p:sp>
        <p:nvSpPr>
          <p:cNvPr id="11" name="Rounded Rectangle 10"/>
          <p:cNvSpPr/>
          <p:nvPr/>
        </p:nvSpPr>
        <p:spPr>
          <a:xfrm>
            <a:off x="8810624" y="4552950"/>
            <a:ext cx="2734891" cy="609600"/>
          </a:xfrm>
          <a:prstGeom prst="roundRect">
            <a:avLst/>
          </a:prstGeom>
          <a:solidFill>
            <a:srgbClr val="0065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Monitoring and Control System</a:t>
            </a:r>
          </a:p>
        </p:txBody>
      </p:sp>
      <p:sp>
        <p:nvSpPr>
          <p:cNvPr id="7" name="Up-Down Arrow 6"/>
          <p:cNvSpPr/>
          <p:nvPr/>
        </p:nvSpPr>
        <p:spPr>
          <a:xfrm>
            <a:off x="11206162" y="2867025"/>
            <a:ext cx="209550" cy="432098"/>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Up-Down Arrow 15"/>
          <p:cNvSpPr/>
          <p:nvPr/>
        </p:nvSpPr>
        <p:spPr>
          <a:xfrm>
            <a:off x="11206162" y="3571726"/>
            <a:ext cx="209550" cy="432098"/>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Up-Down Arrow 17"/>
          <p:cNvSpPr/>
          <p:nvPr/>
        </p:nvSpPr>
        <p:spPr>
          <a:xfrm>
            <a:off x="11206162" y="4279751"/>
            <a:ext cx="209550" cy="432098"/>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Up Arrow 7"/>
          <p:cNvSpPr/>
          <p:nvPr/>
        </p:nvSpPr>
        <p:spPr>
          <a:xfrm>
            <a:off x="8343901" y="2428875"/>
            <a:ext cx="390524" cy="27336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schemeClr val="tx1"/>
                </a:solidFill>
                <a:cs typeface="Arial" panose="020B0604020202020204" pitchFamily="34" charset="0"/>
              </a:rPr>
              <a:t>Decision Points</a:t>
            </a:r>
          </a:p>
        </p:txBody>
      </p:sp>
    </p:spTree>
    <p:extLst>
      <p:ext uri="{BB962C8B-B14F-4D97-AF65-F5344CB8AC3E}">
        <p14:creationId xmlns:p14="http://schemas.microsoft.com/office/powerpoint/2010/main" val="2919711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8659" y="325479"/>
            <a:ext cx="11429550" cy="5909310"/>
          </a:xfrm>
          <a:prstGeom prst="rect">
            <a:avLst/>
          </a:prstGeom>
          <a:noFill/>
        </p:spPr>
        <p:txBody>
          <a:bodyPr wrap="square" rtlCol="0">
            <a:spAutoFit/>
          </a:bodyPr>
          <a:lstStyle/>
          <a:p>
            <a:r>
              <a:rPr lang="en-GB" sz="2800" b="1" dirty="0" smtClean="0">
                <a:solidFill>
                  <a:schemeClr val="bg1"/>
                </a:solidFill>
                <a:latin typeface="Arial" charset="0"/>
                <a:ea typeface="Arial" charset="0"/>
                <a:cs typeface="Arial" charset="0"/>
              </a:rPr>
              <a:t>Obstacles to further operational automation:</a:t>
            </a:r>
            <a:endParaRPr lang="en-GB" sz="2800" b="1" dirty="0">
              <a:solidFill>
                <a:schemeClr val="bg1"/>
              </a:solidFill>
              <a:latin typeface="Arial" charset="0"/>
              <a:ea typeface="Arial" charset="0"/>
              <a:cs typeface="Arial" charset="0"/>
            </a:endParaRPr>
          </a:p>
          <a:p>
            <a:endParaRPr lang="en-GB" dirty="0">
              <a:solidFill>
                <a:schemeClr val="bg1"/>
              </a:solidFill>
              <a:latin typeface="Arial" charset="0"/>
              <a:ea typeface="Arial" charset="0"/>
              <a:cs typeface="Arial" charset="0"/>
            </a:endParaRPr>
          </a:p>
          <a:p>
            <a:pPr marL="285750" indent="-285750">
              <a:buFont typeface="Wingdings" panose="05000000000000000000" pitchFamily="2" charset="2"/>
              <a:buChar char="§"/>
            </a:pPr>
            <a:r>
              <a:rPr lang="en-GB" dirty="0" smtClean="0">
                <a:solidFill>
                  <a:schemeClr val="bg1"/>
                </a:solidFill>
                <a:latin typeface="Arial" charset="0"/>
                <a:ea typeface="Arial" charset="0"/>
                <a:cs typeface="Arial" charset="0"/>
              </a:rPr>
              <a:t>Whilst there is a significant level of information available in the public domain, there is still a lack of centralised and current information readily available for certain activities.</a:t>
            </a:r>
          </a:p>
          <a:p>
            <a:pPr marL="285750" indent="-285750">
              <a:buFont typeface="Wingdings" panose="05000000000000000000" pitchFamily="2" charset="2"/>
              <a:buChar char="§"/>
            </a:pPr>
            <a:endParaRPr lang="en-GB" sz="2000" dirty="0">
              <a:solidFill>
                <a:schemeClr val="bg1"/>
              </a:solidFill>
              <a:latin typeface="Arial" charset="0"/>
              <a:ea typeface="Arial" charset="0"/>
              <a:cs typeface="Arial" charset="0"/>
            </a:endParaRPr>
          </a:p>
          <a:p>
            <a:r>
              <a:rPr lang="en-GB" dirty="0" smtClean="0">
                <a:solidFill>
                  <a:schemeClr val="bg1"/>
                </a:solidFill>
                <a:latin typeface="Arial" charset="0"/>
                <a:ea typeface="Arial" charset="0"/>
                <a:cs typeface="Arial" charset="0"/>
              </a:rPr>
              <a:t>Example #1:</a:t>
            </a:r>
          </a:p>
          <a:p>
            <a:endParaRPr lang="en-GB" dirty="0" smtClean="0">
              <a:solidFill>
                <a:schemeClr val="bg1"/>
              </a:solidFill>
              <a:latin typeface="Arial" charset="0"/>
              <a:ea typeface="Arial" charset="0"/>
              <a:cs typeface="Arial" charset="0"/>
            </a:endParaRPr>
          </a:p>
          <a:p>
            <a:pPr marL="742950" lvl="1" indent="-285750">
              <a:buFont typeface="Wingdings" panose="05000000000000000000" pitchFamily="2" charset="2"/>
              <a:buChar char="Ø"/>
            </a:pPr>
            <a:r>
              <a:rPr lang="en-GB" dirty="0" smtClean="0">
                <a:solidFill>
                  <a:schemeClr val="bg1"/>
                </a:solidFill>
                <a:latin typeface="Arial" charset="0"/>
                <a:ea typeface="Arial" charset="0"/>
                <a:cs typeface="Arial" charset="0"/>
              </a:rPr>
              <a:t>Relocation &amp; Flyby Coordination – </a:t>
            </a:r>
            <a:r>
              <a:rPr lang="en-GB" dirty="0">
                <a:solidFill>
                  <a:schemeClr val="bg1"/>
                </a:solidFill>
                <a:latin typeface="Arial" charset="0"/>
                <a:ea typeface="Arial" charset="0"/>
                <a:cs typeface="Arial" charset="0"/>
              </a:rPr>
              <a:t>O</a:t>
            </a:r>
            <a:r>
              <a:rPr lang="en-GB" dirty="0" smtClean="0">
                <a:solidFill>
                  <a:schemeClr val="bg1"/>
                </a:solidFill>
                <a:latin typeface="Arial" charset="0"/>
                <a:ea typeface="Arial" charset="0"/>
                <a:cs typeface="Arial" charset="0"/>
              </a:rPr>
              <a:t>rbital relocation activity is increasing to:</a:t>
            </a:r>
          </a:p>
          <a:p>
            <a:pPr marL="742950" lvl="1" indent="-285750">
              <a:buFont typeface="Wingdings" panose="05000000000000000000" pitchFamily="2" charset="2"/>
              <a:buChar char="Ø"/>
            </a:pPr>
            <a:endParaRPr lang="en-GB" dirty="0" smtClean="0">
              <a:solidFill>
                <a:schemeClr val="bg1"/>
              </a:solidFill>
              <a:latin typeface="Arial" charset="0"/>
              <a:ea typeface="Arial" charset="0"/>
              <a:cs typeface="Arial" charset="0"/>
            </a:endParaRPr>
          </a:p>
          <a:p>
            <a:pPr marL="1200150" lvl="2" indent="-285750">
              <a:buFont typeface="Arial" panose="020B0604020202020204" pitchFamily="34" charset="0"/>
              <a:buChar char="•"/>
            </a:pPr>
            <a:r>
              <a:rPr lang="en-GB" sz="1600" dirty="0" smtClean="0">
                <a:solidFill>
                  <a:schemeClr val="bg1"/>
                </a:solidFill>
                <a:latin typeface="Arial" charset="0"/>
                <a:ea typeface="Arial" charset="0"/>
                <a:cs typeface="Arial" charset="0"/>
              </a:rPr>
              <a:t>Support in-orbit failures</a:t>
            </a:r>
          </a:p>
          <a:p>
            <a:pPr marL="1200150" lvl="2" indent="-285750">
              <a:buFont typeface="Arial" panose="020B0604020202020204" pitchFamily="34" charset="0"/>
              <a:buChar char="•"/>
            </a:pPr>
            <a:r>
              <a:rPr lang="en-GB" sz="1600" dirty="0">
                <a:solidFill>
                  <a:schemeClr val="bg1"/>
                </a:solidFill>
                <a:latin typeface="Arial" charset="0"/>
                <a:ea typeface="Arial" charset="0"/>
                <a:cs typeface="Arial" charset="0"/>
              </a:rPr>
              <a:t>P</a:t>
            </a:r>
            <a:r>
              <a:rPr lang="en-GB" sz="1600" dirty="0" smtClean="0">
                <a:solidFill>
                  <a:schemeClr val="bg1"/>
                </a:solidFill>
                <a:latin typeface="Arial" charset="0"/>
                <a:ea typeface="Arial" charset="0"/>
                <a:cs typeface="Arial" charset="0"/>
              </a:rPr>
              <a:t>rovide in-orbit redundancy</a:t>
            </a:r>
          </a:p>
          <a:p>
            <a:pPr marL="1200150" lvl="2" indent="-285750">
              <a:buFont typeface="Arial" panose="020B0604020202020204" pitchFamily="34" charset="0"/>
              <a:buChar char="•"/>
            </a:pPr>
            <a:r>
              <a:rPr lang="en-GB" sz="1600" dirty="0" smtClean="0">
                <a:solidFill>
                  <a:schemeClr val="bg1"/>
                </a:solidFill>
                <a:latin typeface="Arial" charset="0"/>
                <a:ea typeface="Arial" charset="0"/>
                <a:cs typeface="Arial" charset="0"/>
              </a:rPr>
              <a:t>Re-distribute capacity</a:t>
            </a:r>
          </a:p>
          <a:p>
            <a:pPr marL="1200150" lvl="2" indent="-285750">
              <a:buFont typeface="Arial" panose="020B0604020202020204" pitchFamily="34" charset="0"/>
              <a:buChar char="•"/>
            </a:pPr>
            <a:r>
              <a:rPr lang="en-GB" sz="1600" dirty="0" smtClean="0">
                <a:solidFill>
                  <a:schemeClr val="bg1"/>
                </a:solidFill>
                <a:latin typeface="Arial" charset="0"/>
                <a:ea typeface="Arial" charset="0"/>
                <a:cs typeface="Arial" charset="0"/>
              </a:rPr>
              <a:t>Support frequency ‘Bring Into Use’ activities</a:t>
            </a:r>
          </a:p>
          <a:p>
            <a:endParaRPr lang="en-GB" dirty="0" smtClean="0">
              <a:solidFill>
                <a:schemeClr val="bg1"/>
              </a:solidFill>
            </a:endParaRPr>
          </a:p>
          <a:p>
            <a:r>
              <a:rPr lang="en-GB" dirty="0">
                <a:solidFill>
                  <a:schemeClr val="bg1"/>
                </a:solidFill>
                <a:latin typeface="Arial" charset="0"/>
                <a:ea typeface="Arial" charset="0"/>
                <a:cs typeface="Arial" charset="0"/>
              </a:rPr>
              <a:t>At the moment there are no regulatory guidelines to direct either flyby or relocation coordination activities, so many operators </a:t>
            </a:r>
            <a:r>
              <a:rPr lang="en-GB" dirty="0" smtClean="0">
                <a:solidFill>
                  <a:schemeClr val="bg1"/>
                </a:solidFill>
                <a:latin typeface="Arial" charset="0"/>
                <a:ea typeface="Arial" charset="0"/>
                <a:cs typeface="Arial" charset="0"/>
              </a:rPr>
              <a:t>currently coordinate </a:t>
            </a:r>
            <a:r>
              <a:rPr lang="en-GB" dirty="0">
                <a:solidFill>
                  <a:schemeClr val="bg1"/>
                </a:solidFill>
                <a:latin typeface="Arial" charset="0"/>
                <a:ea typeface="Arial" charset="0"/>
                <a:cs typeface="Arial" charset="0"/>
              </a:rPr>
              <a:t>under a </a:t>
            </a:r>
            <a:r>
              <a:rPr lang="en-GB" dirty="0" smtClean="0">
                <a:solidFill>
                  <a:schemeClr val="bg1"/>
                </a:solidFill>
                <a:latin typeface="Arial" charset="0"/>
                <a:ea typeface="Arial" charset="0"/>
                <a:cs typeface="Arial" charset="0"/>
              </a:rPr>
              <a:t>‘best practice’ environment. Some do not coordinate at all. </a:t>
            </a:r>
            <a:r>
              <a:rPr lang="en-GB" dirty="0" smtClean="0">
                <a:solidFill>
                  <a:schemeClr val="bg1"/>
                </a:solidFill>
                <a:latin typeface="Arial" charset="0"/>
                <a:cs typeface="Arial" charset="0"/>
              </a:rPr>
              <a:t>In order to reduce the manual workload involved and also the potential for both situational and frequency interference, the following are required:</a:t>
            </a:r>
          </a:p>
          <a:p>
            <a:endParaRPr lang="en-GB" dirty="0" smtClean="0">
              <a:solidFill>
                <a:schemeClr val="bg1"/>
              </a:solidFill>
              <a:latin typeface="Arial" charset="0"/>
              <a:cs typeface="Arial" charset="0"/>
            </a:endParaRPr>
          </a:p>
          <a:p>
            <a:pPr marL="1200150" lvl="2" indent="-285750">
              <a:buFont typeface="Arial" panose="020B0604020202020204" pitchFamily="34" charset="0"/>
              <a:buChar char="•"/>
            </a:pPr>
            <a:r>
              <a:rPr lang="en-GB" sz="1600" dirty="0" smtClean="0">
                <a:solidFill>
                  <a:schemeClr val="bg1"/>
                </a:solidFill>
                <a:latin typeface="Arial" charset="0"/>
                <a:cs typeface="Arial" charset="0"/>
              </a:rPr>
              <a:t>Operational coordination to provide a centralised database of both operator contact information and accurate locations of all space assets.</a:t>
            </a:r>
            <a:endParaRPr lang="en-GB"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5462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8659" y="325479"/>
            <a:ext cx="11429550" cy="4893647"/>
          </a:xfrm>
          <a:prstGeom prst="rect">
            <a:avLst/>
          </a:prstGeom>
          <a:noFill/>
        </p:spPr>
        <p:txBody>
          <a:bodyPr wrap="square" rtlCol="0">
            <a:spAutoFit/>
          </a:bodyPr>
          <a:lstStyle/>
          <a:p>
            <a:r>
              <a:rPr lang="en-GB" sz="2800" b="1" dirty="0">
                <a:solidFill>
                  <a:schemeClr val="bg1"/>
                </a:solidFill>
                <a:latin typeface="Arial" charset="0"/>
                <a:ea typeface="Arial" charset="0"/>
                <a:cs typeface="Arial" charset="0"/>
              </a:rPr>
              <a:t>R</a:t>
            </a:r>
            <a:r>
              <a:rPr lang="en-GB" sz="2800" b="1" dirty="0" smtClean="0">
                <a:solidFill>
                  <a:schemeClr val="bg1"/>
                </a:solidFill>
                <a:latin typeface="Arial" charset="0"/>
                <a:ea typeface="Arial" charset="0"/>
                <a:cs typeface="Arial" charset="0"/>
              </a:rPr>
              <a:t>egulatory Cooperation:</a:t>
            </a:r>
            <a:endParaRPr lang="en-GB" sz="2800" b="1" dirty="0">
              <a:solidFill>
                <a:schemeClr val="bg1"/>
              </a:solidFill>
              <a:latin typeface="Arial" charset="0"/>
              <a:ea typeface="Arial" charset="0"/>
              <a:cs typeface="Arial" charset="0"/>
            </a:endParaRPr>
          </a:p>
          <a:p>
            <a:pPr marL="0" lvl="2"/>
            <a:endParaRPr lang="en-GB" sz="1600" dirty="0" smtClean="0">
              <a:solidFill>
                <a:schemeClr val="bg1"/>
              </a:solidFill>
              <a:latin typeface="Arial" charset="0"/>
              <a:cs typeface="Arial" charset="0"/>
            </a:endParaRPr>
          </a:p>
          <a:p>
            <a:pPr marL="0" lvl="2"/>
            <a:endParaRPr lang="en-GB" sz="1600" dirty="0" smtClean="0">
              <a:solidFill>
                <a:schemeClr val="bg1"/>
              </a:solidFill>
              <a:latin typeface="Arial" charset="0"/>
              <a:cs typeface="Arial" charset="0"/>
            </a:endParaRPr>
          </a:p>
          <a:p>
            <a:pPr marL="285750" lvl="2" indent="-285750">
              <a:buFont typeface="Wingdings" panose="05000000000000000000" pitchFamily="2" charset="2"/>
              <a:buChar char="Ø"/>
            </a:pPr>
            <a:r>
              <a:rPr lang="en-GB" dirty="0" smtClean="0">
                <a:solidFill>
                  <a:schemeClr val="bg1"/>
                </a:solidFill>
                <a:latin typeface="Arial" charset="0"/>
                <a:cs typeface="Arial" charset="0"/>
              </a:rPr>
              <a:t>In-line with the ‘FLYBY’ example provided in the previous slide, industry self regulation could help to </a:t>
            </a:r>
            <a:r>
              <a:rPr lang="en-GB" dirty="0">
                <a:solidFill>
                  <a:schemeClr val="bg1"/>
                </a:solidFill>
                <a:latin typeface="Arial" charset="0"/>
                <a:cs typeface="Arial" charset="0"/>
              </a:rPr>
              <a:t>ensure that all operators </a:t>
            </a:r>
            <a:r>
              <a:rPr lang="en-GB" dirty="0" smtClean="0">
                <a:solidFill>
                  <a:schemeClr val="bg1"/>
                </a:solidFill>
                <a:latin typeface="Arial" charset="0"/>
                <a:cs typeface="Arial" charset="0"/>
              </a:rPr>
              <a:t>notify and coordinate </a:t>
            </a:r>
            <a:r>
              <a:rPr lang="en-GB" dirty="0">
                <a:solidFill>
                  <a:schemeClr val="bg1"/>
                </a:solidFill>
                <a:latin typeface="Arial" charset="0"/>
                <a:cs typeface="Arial" charset="0"/>
              </a:rPr>
              <a:t>under a  standardised </a:t>
            </a:r>
            <a:r>
              <a:rPr lang="en-GB" dirty="0" smtClean="0">
                <a:solidFill>
                  <a:schemeClr val="bg1"/>
                </a:solidFill>
                <a:latin typeface="Arial" charset="0"/>
                <a:cs typeface="Arial" charset="0"/>
              </a:rPr>
              <a:t>procedure/process.</a:t>
            </a:r>
          </a:p>
          <a:p>
            <a:pPr marL="285750" lvl="2" indent="-285750">
              <a:buFont typeface="Wingdings" panose="05000000000000000000" pitchFamily="2" charset="2"/>
              <a:buChar char="Ø"/>
            </a:pPr>
            <a:endParaRPr lang="en-GB" dirty="0" smtClean="0">
              <a:solidFill>
                <a:schemeClr val="bg1"/>
              </a:solidFill>
              <a:latin typeface="Arial" charset="0"/>
              <a:cs typeface="Arial" charset="0"/>
            </a:endParaRPr>
          </a:p>
          <a:p>
            <a:pPr marL="742950" lvl="3" indent="-285750">
              <a:buFont typeface="Arial" panose="020B0604020202020204" pitchFamily="34" charset="0"/>
              <a:buChar char="•"/>
            </a:pPr>
            <a:r>
              <a:rPr lang="en-GB" dirty="0">
                <a:solidFill>
                  <a:schemeClr val="bg1"/>
                </a:solidFill>
                <a:latin typeface="Arial" charset="0"/>
                <a:cs typeface="Arial" charset="0"/>
              </a:rPr>
              <a:t>T</a:t>
            </a:r>
            <a:r>
              <a:rPr lang="en-GB" dirty="0" smtClean="0">
                <a:solidFill>
                  <a:schemeClr val="bg1"/>
                </a:solidFill>
                <a:latin typeface="Arial" charset="0"/>
                <a:cs typeface="Arial" charset="0"/>
              </a:rPr>
              <a:t>he recent avoidance manoeuvre performed by ESA on the Aeolus weather satellite in order to circumvent a potential collision with a </a:t>
            </a:r>
            <a:r>
              <a:rPr lang="en-GB" dirty="0" err="1" smtClean="0">
                <a:solidFill>
                  <a:schemeClr val="bg1"/>
                </a:solidFill>
                <a:latin typeface="Arial" charset="0"/>
                <a:cs typeface="Arial" charset="0"/>
              </a:rPr>
              <a:t>SpaceX</a:t>
            </a:r>
            <a:r>
              <a:rPr lang="en-GB" dirty="0" smtClean="0">
                <a:solidFill>
                  <a:schemeClr val="bg1"/>
                </a:solidFill>
                <a:latin typeface="Arial" charset="0"/>
                <a:cs typeface="Arial" charset="0"/>
              </a:rPr>
              <a:t> </a:t>
            </a:r>
            <a:r>
              <a:rPr lang="en-GB" dirty="0" err="1" smtClean="0">
                <a:solidFill>
                  <a:schemeClr val="bg1"/>
                </a:solidFill>
                <a:latin typeface="Arial" charset="0"/>
                <a:cs typeface="Arial" charset="0"/>
              </a:rPr>
              <a:t>Starlink</a:t>
            </a:r>
            <a:r>
              <a:rPr lang="en-GB" dirty="0" smtClean="0">
                <a:solidFill>
                  <a:schemeClr val="bg1"/>
                </a:solidFill>
                <a:latin typeface="Arial" charset="0"/>
                <a:cs typeface="Arial" charset="0"/>
              </a:rPr>
              <a:t> satellite further highlights this problem. </a:t>
            </a:r>
          </a:p>
          <a:p>
            <a:pPr marL="285750" lvl="2" indent="-285750">
              <a:buFont typeface="Wingdings" panose="05000000000000000000" pitchFamily="2" charset="2"/>
              <a:buChar char="Ø"/>
            </a:pPr>
            <a:endParaRPr lang="en-GB" dirty="0" smtClean="0">
              <a:solidFill>
                <a:schemeClr val="bg1"/>
              </a:solidFill>
            </a:endParaRPr>
          </a:p>
          <a:p>
            <a:pPr marL="285750" indent="-285750">
              <a:buFont typeface="Wingdings" panose="05000000000000000000" pitchFamily="2" charset="2"/>
              <a:buChar char="Ø"/>
            </a:pPr>
            <a:r>
              <a:rPr lang="en-GB" dirty="0" smtClean="0">
                <a:solidFill>
                  <a:schemeClr val="bg1"/>
                </a:solidFill>
                <a:latin typeface="Arial" panose="020B0604020202020204" pitchFamily="34" charset="0"/>
                <a:cs typeface="Arial" panose="020B0604020202020204" pitchFamily="34" charset="0"/>
              </a:rPr>
              <a:t>Frequency Spectrum is a hot topic in the age of 5G. Regulatory (and operator) cooperation to lobby </a:t>
            </a:r>
            <a:r>
              <a:rPr lang="en-GB" dirty="0">
                <a:solidFill>
                  <a:schemeClr val="bg1"/>
                </a:solidFill>
                <a:latin typeface="Arial" panose="020B0604020202020204" pitchFamily="34" charset="0"/>
                <a:cs typeface="Arial" panose="020B0604020202020204" pitchFamily="34" charset="0"/>
              </a:rPr>
              <a:t>for continued interference free access to </a:t>
            </a:r>
            <a:r>
              <a:rPr lang="en-GB" dirty="0" smtClean="0">
                <a:solidFill>
                  <a:schemeClr val="bg1"/>
                </a:solidFill>
                <a:latin typeface="Arial" panose="020B0604020202020204" pitchFamily="34" charset="0"/>
                <a:cs typeface="Arial" panose="020B0604020202020204" pitchFamily="34" charset="0"/>
              </a:rPr>
              <a:t>feeder-link </a:t>
            </a:r>
            <a:r>
              <a:rPr lang="en-GB" dirty="0">
                <a:solidFill>
                  <a:schemeClr val="bg1"/>
                </a:solidFill>
                <a:latin typeface="Arial" panose="020B0604020202020204" pitchFamily="34" charset="0"/>
                <a:cs typeface="Arial" panose="020B0604020202020204" pitchFamily="34" charset="0"/>
              </a:rPr>
              <a:t>GES spectrum </a:t>
            </a:r>
            <a:r>
              <a:rPr lang="en-GB" dirty="0" smtClean="0">
                <a:solidFill>
                  <a:schemeClr val="bg1"/>
                </a:solidFill>
                <a:latin typeface="Arial" panose="020B0604020202020204" pitchFamily="34" charset="0"/>
                <a:cs typeface="Arial" panose="020B0604020202020204" pitchFamily="34" charset="0"/>
              </a:rPr>
              <a:t>is required.</a:t>
            </a:r>
          </a:p>
          <a:p>
            <a:pPr marL="285750" indent="-285750">
              <a:buFont typeface="Wingdings" panose="05000000000000000000" pitchFamily="2" charset="2"/>
              <a:buChar char="Ø"/>
            </a:pPr>
            <a:endParaRPr lang="en-GB" dirty="0" smtClean="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GB"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dirty="0" smtClean="0">
                <a:solidFill>
                  <a:schemeClr val="bg1"/>
                </a:solidFill>
                <a:latin typeface="Arial" panose="020B0604020202020204" pitchFamily="34" charset="0"/>
                <a:cs typeface="Arial" panose="020B0604020202020204" pitchFamily="34" charset="0"/>
              </a:rPr>
              <a:t>Cooperation </a:t>
            </a:r>
            <a:r>
              <a:rPr lang="en-GB" dirty="0">
                <a:solidFill>
                  <a:schemeClr val="bg1"/>
                </a:solidFill>
                <a:latin typeface="Arial" panose="020B0604020202020204" pitchFamily="34" charset="0"/>
                <a:cs typeface="Arial" panose="020B0604020202020204" pitchFamily="34" charset="0"/>
              </a:rPr>
              <a:t>with other operators to emphasise the value of satellite in everyday </a:t>
            </a:r>
            <a:r>
              <a:rPr lang="en-GB" dirty="0" smtClean="0">
                <a:solidFill>
                  <a:schemeClr val="bg1"/>
                </a:solidFill>
                <a:latin typeface="Arial" panose="020B0604020202020204" pitchFamily="34" charset="0"/>
                <a:cs typeface="Arial" panose="020B0604020202020204" pitchFamily="34" charset="0"/>
              </a:rPr>
              <a:t>life </a:t>
            </a:r>
            <a:r>
              <a:rPr lang="en-GB" dirty="0">
                <a:solidFill>
                  <a:schemeClr val="bg1"/>
                </a:solidFill>
                <a:latin typeface="Arial" panose="020B0604020202020204" pitchFamily="34" charset="0"/>
                <a:cs typeface="Arial" panose="020B0604020202020204" pitchFamily="34" charset="0"/>
              </a:rPr>
              <a:t>and its indispensable role in bringing </a:t>
            </a:r>
            <a:r>
              <a:rPr lang="en-GB" dirty="0" smtClean="0">
                <a:solidFill>
                  <a:schemeClr val="bg1"/>
                </a:solidFill>
                <a:latin typeface="Arial" panose="020B0604020202020204" pitchFamily="34" charset="0"/>
                <a:cs typeface="Arial" panose="020B0604020202020204" pitchFamily="34" charset="0"/>
              </a:rPr>
              <a:t>future, ubiquitous, </a:t>
            </a:r>
            <a:r>
              <a:rPr lang="en-GB" dirty="0">
                <a:solidFill>
                  <a:schemeClr val="bg1"/>
                </a:solidFill>
                <a:latin typeface="Arial" panose="020B0604020202020204" pitchFamily="34" charset="0"/>
                <a:cs typeface="Arial" panose="020B0604020202020204" pitchFamily="34" charset="0"/>
              </a:rPr>
              <a:t>access for people in </a:t>
            </a:r>
            <a:r>
              <a:rPr lang="en-GB" dirty="0" smtClean="0">
                <a:solidFill>
                  <a:schemeClr val="bg1"/>
                </a:solidFill>
                <a:latin typeface="Arial" panose="020B0604020202020204" pitchFamily="34" charset="0"/>
                <a:cs typeface="Arial" panose="020B0604020202020204" pitchFamily="34" charset="0"/>
              </a:rPr>
              <a:t>both underserved </a:t>
            </a:r>
            <a:r>
              <a:rPr lang="en-GB" dirty="0">
                <a:solidFill>
                  <a:schemeClr val="bg1"/>
                </a:solidFill>
                <a:latin typeface="Arial" panose="020B0604020202020204" pitchFamily="34" charset="0"/>
                <a:cs typeface="Arial" panose="020B0604020202020204" pitchFamily="34" charset="0"/>
              </a:rPr>
              <a:t>and unserved areas on all </a:t>
            </a:r>
            <a:r>
              <a:rPr lang="en-GB" dirty="0" smtClean="0">
                <a:solidFill>
                  <a:schemeClr val="bg1"/>
                </a:solidFill>
                <a:latin typeface="Arial" panose="020B0604020202020204" pitchFamily="34" charset="0"/>
                <a:cs typeface="Arial" panose="020B0604020202020204" pitchFamily="34" charset="0"/>
              </a:rPr>
              <a:t>continents.</a:t>
            </a:r>
            <a:endParaRPr lang="en-GB" dirty="0">
              <a:solidFill>
                <a:schemeClr val="bg1"/>
              </a:solidFill>
              <a:latin typeface="Arial" panose="020B0604020202020204" pitchFamily="34" charset="0"/>
              <a:ea typeface="Arial" charset="0"/>
              <a:cs typeface="Arial" panose="020B0604020202020204" pitchFamily="34" charset="0"/>
            </a:endParaRPr>
          </a:p>
          <a:p>
            <a:endParaRPr lang="en-GB" dirty="0">
              <a:solidFill>
                <a:schemeClr val="bg1"/>
              </a:solidFill>
              <a:latin typeface="Arial" charset="0"/>
              <a:cs typeface="Arial" charset="0"/>
            </a:endParaRPr>
          </a:p>
        </p:txBody>
      </p:sp>
    </p:spTree>
    <p:extLst>
      <p:ext uri="{BB962C8B-B14F-4D97-AF65-F5344CB8AC3E}">
        <p14:creationId xmlns:p14="http://schemas.microsoft.com/office/powerpoint/2010/main" val="1242523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337" y="93230"/>
            <a:ext cx="10515600" cy="577850"/>
          </a:xfrm>
        </p:spPr>
        <p:txBody>
          <a:bodyPr>
            <a:noAutofit/>
          </a:bodyPr>
          <a:lstStyle/>
          <a:p>
            <a:pPr algn="ctr"/>
            <a:r>
              <a:rPr lang="en-GB" b="1" cap="all" dirty="0" smtClean="0">
                <a:solidFill>
                  <a:schemeClr val="bg1"/>
                </a:solidFill>
              </a:rPr>
              <a:t>Conclusion</a:t>
            </a:r>
            <a:endParaRPr lang="en-GB" b="1" cap="all" dirty="0">
              <a:solidFill>
                <a:schemeClr val="bg1"/>
              </a:solidFill>
            </a:endParaRPr>
          </a:p>
        </p:txBody>
      </p:sp>
      <p:sp>
        <p:nvSpPr>
          <p:cNvPr id="3" name="Content Placeholder 2"/>
          <p:cNvSpPr>
            <a:spLocks noGrp="1"/>
          </p:cNvSpPr>
          <p:nvPr>
            <p:ph idx="1"/>
          </p:nvPr>
        </p:nvSpPr>
        <p:spPr>
          <a:xfrm>
            <a:off x="609599" y="1032007"/>
            <a:ext cx="11173905" cy="4921984"/>
          </a:xfrm>
        </p:spPr>
        <p:txBody>
          <a:bodyPr>
            <a:normAutofit/>
          </a:bodyPr>
          <a:lstStyle/>
          <a:p>
            <a:pPr>
              <a:lnSpc>
                <a:spcPct val="100000"/>
              </a:lnSpc>
              <a:buClr>
                <a:srgbClr val="0069AA"/>
              </a:buClr>
              <a:buSzPct val="120000"/>
              <a:buFont typeface="Wingdings" panose="05000000000000000000" pitchFamily="2" charset="2"/>
              <a:buChar char="§"/>
            </a:pPr>
            <a:r>
              <a:rPr lang="en-GB" sz="2400" dirty="0" smtClean="0">
                <a:solidFill>
                  <a:schemeClr val="bg1"/>
                </a:solidFill>
              </a:rPr>
              <a:t>A</a:t>
            </a:r>
            <a:r>
              <a:rPr lang="en-GB" sz="2400" dirty="0">
                <a:solidFill>
                  <a:schemeClr val="bg1"/>
                </a:solidFill>
              </a:rPr>
              <a:t>vanti </a:t>
            </a:r>
            <a:r>
              <a:rPr lang="en-GB" sz="2400" dirty="0" smtClean="0">
                <a:solidFill>
                  <a:schemeClr val="bg1"/>
                </a:solidFill>
              </a:rPr>
              <a:t>Communications </a:t>
            </a:r>
            <a:r>
              <a:rPr lang="en-GB" sz="2400" dirty="0">
                <a:solidFill>
                  <a:schemeClr val="bg1"/>
                </a:solidFill>
              </a:rPr>
              <a:t>fully supports operational cooperation at all </a:t>
            </a:r>
            <a:r>
              <a:rPr lang="en-GB" sz="2400" dirty="0" smtClean="0">
                <a:solidFill>
                  <a:schemeClr val="bg1"/>
                </a:solidFill>
              </a:rPr>
              <a:t>levels</a:t>
            </a:r>
          </a:p>
          <a:p>
            <a:pPr marL="742950" lvl="2" indent="-285750">
              <a:lnSpc>
                <a:spcPct val="100000"/>
              </a:lnSpc>
              <a:spcBef>
                <a:spcPts val="1000"/>
              </a:spcBef>
              <a:buClr>
                <a:srgbClr val="0069AA"/>
              </a:buClr>
              <a:buSzPct val="120000"/>
              <a:buFont typeface="Arial" panose="020B0604020202020204" pitchFamily="34" charset="0"/>
              <a:buChar char="•"/>
            </a:pPr>
            <a:r>
              <a:rPr lang="en-GB" dirty="0">
                <a:solidFill>
                  <a:schemeClr val="bg1"/>
                </a:solidFill>
              </a:rPr>
              <a:t>Currently provides a Standard Member Director to the Space Data Association (Mr. Lorenzo Arona</a:t>
            </a:r>
            <a:r>
              <a:rPr lang="en-GB" dirty="0" smtClean="0">
                <a:solidFill>
                  <a:schemeClr val="bg1"/>
                </a:solidFill>
              </a:rPr>
              <a:t>).</a:t>
            </a:r>
            <a:endParaRPr lang="en-GB" dirty="0">
              <a:solidFill>
                <a:schemeClr val="bg1"/>
              </a:solidFill>
            </a:endParaRPr>
          </a:p>
          <a:p>
            <a:pPr>
              <a:lnSpc>
                <a:spcPct val="100000"/>
              </a:lnSpc>
              <a:buClr>
                <a:srgbClr val="0069AA"/>
              </a:buClr>
              <a:buSzPct val="120000"/>
              <a:buFont typeface="Wingdings" panose="05000000000000000000" pitchFamily="2" charset="2"/>
              <a:buChar char="§"/>
            </a:pPr>
            <a:endParaRPr lang="en-GB" sz="1800" dirty="0" smtClean="0">
              <a:solidFill>
                <a:schemeClr val="bg1"/>
              </a:solidFill>
            </a:endParaRPr>
          </a:p>
          <a:p>
            <a:pPr>
              <a:lnSpc>
                <a:spcPct val="100000"/>
              </a:lnSpc>
              <a:buClr>
                <a:srgbClr val="0069AA"/>
              </a:buClr>
              <a:buSzPct val="120000"/>
              <a:buFont typeface="Wingdings" panose="05000000000000000000" pitchFamily="2" charset="2"/>
              <a:buChar char="§"/>
            </a:pPr>
            <a:endParaRPr lang="en-GB" sz="1800" dirty="0">
              <a:solidFill>
                <a:schemeClr val="bg1"/>
              </a:solidFill>
            </a:endParaRPr>
          </a:p>
          <a:p>
            <a:pPr lvl="0">
              <a:lnSpc>
                <a:spcPct val="100000"/>
              </a:lnSpc>
              <a:buClr>
                <a:srgbClr val="0069AA"/>
              </a:buClr>
              <a:buSzPct val="120000"/>
              <a:buFont typeface="Wingdings" panose="05000000000000000000" pitchFamily="2" charset="2"/>
              <a:buChar char="§"/>
            </a:pPr>
            <a:r>
              <a:rPr lang="en-GB" sz="2400" dirty="0" smtClean="0">
                <a:solidFill>
                  <a:schemeClr val="bg1"/>
                </a:solidFill>
              </a:rPr>
              <a:t>Avanti Communications feels that the IOAG should be more involved at an international level regarding interoperability between Commercial satellite operators as well as between Agencies.</a:t>
            </a:r>
          </a:p>
          <a:p>
            <a:pPr lvl="0">
              <a:lnSpc>
                <a:spcPct val="100000"/>
              </a:lnSpc>
              <a:buClr>
                <a:srgbClr val="0069AA"/>
              </a:buClr>
              <a:buSzPct val="120000"/>
              <a:buFont typeface="Wingdings" panose="05000000000000000000" pitchFamily="2" charset="2"/>
              <a:buChar char="§"/>
            </a:pPr>
            <a:endParaRPr lang="en-GB" sz="1800" dirty="0">
              <a:solidFill>
                <a:schemeClr val="bg1"/>
              </a:solidFill>
            </a:endParaRPr>
          </a:p>
          <a:p>
            <a:pPr lvl="0">
              <a:lnSpc>
                <a:spcPct val="100000"/>
              </a:lnSpc>
              <a:buClr>
                <a:srgbClr val="0069AA"/>
              </a:buClr>
              <a:buSzPct val="120000"/>
              <a:buFont typeface="Wingdings" panose="05000000000000000000" pitchFamily="2" charset="2"/>
              <a:buChar char="§"/>
            </a:pPr>
            <a:endParaRPr lang="en-GB" sz="1800" dirty="0" smtClean="0">
              <a:solidFill>
                <a:schemeClr val="bg1"/>
              </a:solidFill>
            </a:endParaRPr>
          </a:p>
          <a:p>
            <a:pPr lvl="1">
              <a:lnSpc>
                <a:spcPct val="100000"/>
              </a:lnSpc>
              <a:buClr>
                <a:srgbClr val="0069AA"/>
              </a:buClr>
              <a:buSzPct val="120000"/>
              <a:buFont typeface="Arial" panose="020B0604020202020204" pitchFamily="34" charset="0"/>
              <a:buChar char="•"/>
            </a:pPr>
            <a:endParaRPr lang="en-GB" sz="1400" dirty="0" smtClean="0">
              <a:solidFill>
                <a:schemeClr val="bg1"/>
              </a:solidFill>
            </a:endParaRPr>
          </a:p>
        </p:txBody>
      </p:sp>
    </p:spTree>
    <p:extLst>
      <p:ext uri="{BB962C8B-B14F-4D97-AF65-F5344CB8AC3E}">
        <p14:creationId xmlns:p14="http://schemas.microsoft.com/office/powerpoint/2010/main" val="656355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idx="4294967295"/>
          </p:nvPr>
        </p:nvSpPr>
        <p:spPr>
          <a:xfrm>
            <a:off x="1191985" y="1071563"/>
            <a:ext cx="9740900" cy="4714875"/>
          </a:xfrm>
          <a:prstGeom prst="rect">
            <a:avLst/>
          </a:prstGeom>
        </p:spPr>
        <p:txBody>
          <a:bodyPr anchor="ctr">
            <a:normAutofit/>
          </a:bodyPr>
          <a:lstStyle/>
          <a:p>
            <a:pPr algn="ctr"/>
            <a:r>
              <a:rPr lang="en-GB" dirty="0" smtClean="0">
                <a:solidFill>
                  <a:schemeClr val="bg1"/>
                </a:solidFill>
                <a:latin typeface="Arial" charset="0"/>
                <a:ea typeface="Arial" charset="0"/>
                <a:cs typeface="Arial" charset="0"/>
              </a:rPr>
              <a:t>Be More</a:t>
            </a:r>
            <a:endParaRPr lang="en-GB"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950228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8587" y="119354"/>
            <a:ext cx="11191232" cy="1325563"/>
          </a:xfrm>
        </p:spPr>
        <p:txBody>
          <a:bodyPr>
            <a:normAutofit/>
          </a:bodyPr>
          <a:lstStyle/>
          <a:p>
            <a:r>
              <a:rPr lang="en-GB" b="1" cap="all" dirty="0" smtClean="0"/>
              <a:t>the Avanti Fleet</a:t>
            </a:r>
            <a:endParaRPr lang="en-GB" b="1" cap="all" dirty="0"/>
          </a:p>
        </p:txBody>
      </p:sp>
    </p:spTree>
    <p:extLst>
      <p:ext uri="{BB962C8B-B14F-4D97-AF65-F5344CB8AC3E}">
        <p14:creationId xmlns:p14="http://schemas.microsoft.com/office/powerpoint/2010/main" val="727697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6936" y="224544"/>
            <a:ext cx="8669869" cy="707886"/>
          </a:xfrm>
          <a:prstGeom prst="rect">
            <a:avLst/>
          </a:prstGeom>
          <a:noFill/>
        </p:spPr>
        <p:txBody>
          <a:bodyPr wrap="square" rtlCol="0">
            <a:spAutoFit/>
          </a:bodyPr>
          <a:lstStyle/>
          <a:p>
            <a:r>
              <a:rPr lang="en-GB" sz="4000" b="1" dirty="0" smtClean="0">
                <a:solidFill>
                  <a:schemeClr val="bg1"/>
                </a:solidFill>
                <a:latin typeface="Arial" charset="0"/>
                <a:ea typeface="Arial" charset="0"/>
                <a:cs typeface="Arial" charset="0"/>
              </a:rPr>
              <a:t>IN-ORBIT SATELLITES</a:t>
            </a:r>
            <a:endParaRPr lang="en-GB" sz="4000" dirty="0" smtClean="0">
              <a:solidFill>
                <a:schemeClr val="bg1"/>
              </a:solidFill>
              <a:latin typeface="Arial" charset="0"/>
              <a:ea typeface="Arial" charset="0"/>
              <a:cs typeface="Arial" charset="0"/>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936" y="1208810"/>
            <a:ext cx="11446073" cy="4504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8558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6591" y="941707"/>
            <a:ext cx="3140767" cy="3570208"/>
          </a:xfrm>
          <a:prstGeom prst="rect">
            <a:avLst/>
          </a:prstGeom>
          <a:noFill/>
        </p:spPr>
        <p:txBody>
          <a:bodyPr wrap="square" rtlCol="0">
            <a:spAutoFit/>
          </a:bodyPr>
          <a:lstStyle/>
          <a:p>
            <a:r>
              <a:rPr lang="en-GB" sz="2800" b="1" dirty="0" smtClean="0">
                <a:solidFill>
                  <a:schemeClr val="bg1"/>
                </a:solidFill>
                <a:latin typeface="Arial" charset="0"/>
                <a:ea typeface="Arial" charset="0"/>
                <a:cs typeface="Arial" charset="0"/>
              </a:rPr>
              <a:t>Fleet Coverage:</a:t>
            </a:r>
            <a:endParaRPr lang="en-GB" sz="2800" b="1" dirty="0">
              <a:solidFill>
                <a:schemeClr val="bg1"/>
              </a:solidFill>
              <a:latin typeface="Arial" charset="0"/>
              <a:ea typeface="Arial" charset="0"/>
              <a:cs typeface="Arial" charset="0"/>
            </a:endParaRPr>
          </a:p>
          <a:p>
            <a:endParaRPr lang="en-GB" dirty="0" smtClean="0">
              <a:solidFill>
                <a:schemeClr val="bg1"/>
              </a:solidFill>
              <a:latin typeface="Arial" charset="0"/>
              <a:ea typeface="Arial" charset="0"/>
              <a:cs typeface="Arial" charset="0"/>
            </a:endParaRPr>
          </a:p>
          <a:p>
            <a:endParaRPr lang="en-GB" dirty="0">
              <a:solidFill>
                <a:schemeClr val="bg1"/>
              </a:solidFill>
              <a:latin typeface="Arial" charset="0"/>
              <a:ea typeface="Arial" charset="0"/>
              <a:cs typeface="Arial" charset="0"/>
            </a:endParaRPr>
          </a:p>
          <a:p>
            <a:pPr marL="285750" indent="-285750">
              <a:buFont typeface="Wingdings" panose="05000000000000000000" pitchFamily="2" charset="2"/>
              <a:buChar char="§"/>
            </a:pPr>
            <a:r>
              <a:rPr lang="en-GB" dirty="0" smtClean="0">
                <a:solidFill>
                  <a:schemeClr val="bg1"/>
                </a:solidFill>
                <a:latin typeface="Arial" charset="0"/>
                <a:ea typeface="Arial" charset="0"/>
                <a:cs typeface="Arial" charset="0"/>
              </a:rPr>
              <a:t>Europe, EMEA &amp; Africa</a:t>
            </a:r>
          </a:p>
          <a:p>
            <a:pPr marL="285750" indent="-285750">
              <a:buFont typeface="Wingdings" panose="05000000000000000000" pitchFamily="2" charset="2"/>
              <a:buChar char="§"/>
            </a:pPr>
            <a:endParaRPr lang="en-GB" dirty="0" smtClean="0">
              <a:solidFill>
                <a:schemeClr val="bg1"/>
              </a:solidFill>
              <a:latin typeface="Arial" charset="0"/>
              <a:ea typeface="Arial" charset="0"/>
              <a:cs typeface="Arial" charset="0"/>
            </a:endParaRPr>
          </a:p>
          <a:p>
            <a:pPr marL="285750" indent="-285750">
              <a:buFont typeface="Wingdings" panose="05000000000000000000" pitchFamily="2" charset="2"/>
              <a:buChar char="§"/>
            </a:pPr>
            <a:r>
              <a:rPr lang="en-GB" dirty="0" smtClean="0">
                <a:solidFill>
                  <a:schemeClr val="bg1"/>
                </a:solidFill>
                <a:latin typeface="Arial" charset="0"/>
                <a:ea typeface="Arial" charset="0"/>
                <a:cs typeface="Arial" charset="0"/>
              </a:rPr>
              <a:t>12 Gateway Facilities</a:t>
            </a:r>
          </a:p>
          <a:p>
            <a:pPr marL="285750" indent="-285750">
              <a:buFont typeface="Wingdings" panose="05000000000000000000" pitchFamily="2" charset="2"/>
              <a:buChar char="§"/>
            </a:pPr>
            <a:endParaRPr lang="en-GB" dirty="0" smtClean="0">
              <a:solidFill>
                <a:schemeClr val="bg1"/>
              </a:solidFill>
              <a:latin typeface="Arial" charset="0"/>
              <a:ea typeface="Arial" charset="0"/>
              <a:cs typeface="Arial" charset="0"/>
            </a:endParaRPr>
          </a:p>
          <a:p>
            <a:pPr marL="285750" indent="-285750">
              <a:buFont typeface="Wingdings" panose="05000000000000000000" pitchFamily="2" charset="2"/>
              <a:buChar char="§"/>
            </a:pPr>
            <a:r>
              <a:rPr lang="en-GB" dirty="0" smtClean="0">
                <a:solidFill>
                  <a:schemeClr val="bg1"/>
                </a:solidFill>
                <a:latin typeface="Arial" charset="0"/>
                <a:ea typeface="Arial" charset="0"/>
                <a:cs typeface="Arial" charset="0"/>
              </a:rPr>
              <a:t>7 Data Centres</a:t>
            </a:r>
          </a:p>
          <a:p>
            <a:pPr marL="285750" indent="-285750">
              <a:buFont typeface="Wingdings" panose="05000000000000000000" pitchFamily="2" charset="2"/>
              <a:buChar char="§"/>
            </a:pPr>
            <a:endParaRPr lang="en-GB" dirty="0" smtClean="0">
              <a:solidFill>
                <a:schemeClr val="bg1"/>
              </a:solidFill>
              <a:latin typeface="Arial" charset="0"/>
              <a:ea typeface="Arial" charset="0"/>
              <a:cs typeface="Arial" charset="0"/>
            </a:endParaRPr>
          </a:p>
          <a:p>
            <a:pPr marL="285750" indent="-285750">
              <a:buFont typeface="Wingdings" panose="05000000000000000000" pitchFamily="2" charset="2"/>
              <a:buChar char="§"/>
            </a:pPr>
            <a:r>
              <a:rPr lang="en-GB" dirty="0" smtClean="0">
                <a:solidFill>
                  <a:schemeClr val="bg1"/>
                </a:solidFill>
                <a:latin typeface="Arial" charset="0"/>
                <a:ea typeface="Arial" charset="0"/>
                <a:cs typeface="Arial" charset="0"/>
              </a:rPr>
              <a:t>18 Gateway Antennas</a:t>
            </a:r>
          </a:p>
          <a:p>
            <a:pPr marL="285750" indent="-285750">
              <a:buFont typeface="Wingdings" panose="05000000000000000000" pitchFamily="2" charset="2"/>
              <a:buChar char="§"/>
            </a:pPr>
            <a:endParaRPr lang="en-GB" dirty="0" smtClean="0">
              <a:solidFill>
                <a:schemeClr val="bg1"/>
              </a:solidFill>
              <a:latin typeface="Arial" charset="0"/>
              <a:ea typeface="Arial" charset="0"/>
              <a:cs typeface="Arial" charset="0"/>
            </a:endParaRPr>
          </a:p>
          <a:p>
            <a:pPr marL="285750" indent="-285750">
              <a:buFont typeface="Wingdings" panose="05000000000000000000" pitchFamily="2" charset="2"/>
              <a:buChar char="§"/>
            </a:pPr>
            <a:r>
              <a:rPr lang="en-GB" dirty="0" smtClean="0">
                <a:solidFill>
                  <a:schemeClr val="bg1"/>
                </a:solidFill>
                <a:latin typeface="Arial" charset="0"/>
                <a:ea typeface="Arial" charset="0"/>
                <a:cs typeface="Arial" charset="0"/>
              </a:rPr>
              <a:t>5 TT&amp;C Antenna</a:t>
            </a:r>
            <a:endParaRPr lang="en-GB" dirty="0">
              <a:solidFill>
                <a:schemeClr val="bg1"/>
              </a:solidFill>
              <a:latin typeface="Arial" charset="0"/>
              <a:ea typeface="Arial" charset="0"/>
              <a:cs typeface="Arial"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4507" y="736427"/>
            <a:ext cx="76009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7886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6591" y="941707"/>
            <a:ext cx="3458818" cy="4001095"/>
          </a:xfrm>
          <a:prstGeom prst="rect">
            <a:avLst/>
          </a:prstGeom>
          <a:noFill/>
        </p:spPr>
        <p:txBody>
          <a:bodyPr wrap="square" rtlCol="0">
            <a:spAutoFit/>
          </a:bodyPr>
          <a:lstStyle/>
          <a:p>
            <a:r>
              <a:rPr lang="en-GB" sz="2800" b="1" dirty="0" smtClean="0">
                <a:solidFill>
                  <a:schemeClr val="bg1"/>
                </a:solidFill>
                <a:latin typeface="Arial" charset="0"/>
                <a:ea typeface="Arial" charset="0"/>
                <a:cs typeface="Arial" charset="0"/>
              </a:rPr>
              <a:t>Gateway Connectivity:</a:t>
            </a:r>
            <a:endParaRPr lang="en-GB" sz="2800" b="1" dirty="0">
              <a:solidFill>
                <a:schemeClr val="bg1"/>
              </a:solidFill>
              <a:latin typeface="Arial" charset="0"/>
              <a:ea typeface="Arial" charset="0"/>
              <a:cs typeface="Arial" charset="0"/>
            </a:endParaRPr>
          </a:p>
          <a:p>
            <a:endParaRPr lang="en-GB" dirty="0" smtClean="0">
              <a:solidFill>
                <a:schemeClr val="bg1"/>
              </a:solidFill>
              <a:latin typeface="Arial" charset="0"/>
              <a:ea typeface="Arial" charset="0"/>
              <a:cs typeface="Arial" charset="0"/>
            </a:endParaRPr>
          </a:p>
          <a:p>
            <a:endParaRPr lang="en-GB" dirty="0">
              <a:solidFill>
                <a:schemeClr val="bg1"/>
              </a:solidFill>
              <a:latin typeface="Arial" charset="0"/>
              <a:ea typeface="Arial" charset="0"/>
              <a:cs typeface="Arial" charset="0"/>
            </a:endParaRPr>
          </a:p>
          <a:p>
            <a:pPr marL="285750" indent="-285750">
              <a:buFont typeface="Wingdings" panose="05000000000000000000" pitchFamily="2" charset="2"/>
              <a:buChar char="§"/>
            </a:pPr>
            <a:r>
              <a:rPr lang="en-GB" dirty="0" smtClean="0">
                <a:solidFill>
                  <a:schemeClr val="bg1"/>
                </a:solidFill>
                <a:latin typeface="Arial" charset="0"/>
                <a:ea typeface="Arial" charset="0"/>
                <a:cs typeface="Arial" charset="0"/>
              </a:rPr>
              <a:t>Gateway sites provide the ‘forward’ service connectivity and have alternate facilities for ‘diversity’ switching in order to provide service continuity in the event of maintenance, equipment failure or inclement weather/rain fade.</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5027" y="690148"/>
            <a:ext cx="6840759" cy="5500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0840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8658" y="300194"/>
            <a:ext cx="5277679" cy="4924425"/>
          </a:xfrm>
          <a:prstGeom prst="rect">
            <a:avLst/>
          </a:prstGeom>
          <a:noFill/>
        </p:spPr>
        <p:txBody>
          <a:bodyPr wrap="square" rtlCol="0">
            <a:spAutoFit/>
          </a:bodyPr>
          <a:lstStyle/>
          <a:p>
            <a:r>
              <a:rPr lang="en-GB" sz="2800" b="1" dirty="0" smtClean="0">
                <a:solidFill>
                  <a:schemeClr val="bg1"/>
                </a:solidFill>
                <a:latin typeface="Arial" charset="0"/>
                <a:ea typeface="Arial" charset="0"/>
                <a:cs typeface="Arial" charset="0"/>
              </a:rPr>
              <a:t>Spacecraft Operations:</a:t>
            </a:r>
            <a:endParaRPr lang="en-GB" sz="2800" b="1" dirty="0">
              <a:solidFill>
                <a:schemeClr val="bg1"/>
              </a:solidFill>
              <a:latin typeface="Arial" charset="0"/>
              <a:ea typeface="Arial" charset="0"/>
              <a:cs typeface="Arial" charset="0"/>
            </a:endParaRPr>
          </a:p>
          <a:p>
            <a:endParaRPr lang="en-GB" dirty="0" smtClean="0">
              <a:solidFill>
                <a:schemeClr val="bg1"/>
              </a:solidFill>
              <a:latin typeface="Arial" charset="0"/>
              <a:ea typeface="Arial" charset="0"/>
              <a:cs typeface="Arial" charset="0"/>
            </a:endParaRPr>
          </a:p>
          <a:p>
            <a:endParaRPr lang="en-GB" dirty="0">
              <a:solidFill>
                <a:schemeClr val="bg1"/>
              </a:solidFill>
              <a:latin typeface="Arial" charset="0"/>
              <a:ea typeface="Arial" charset="0"/>
              <a:cs typeface="Arial" charset="0"/>
            </a:endParaRPr>
          </a:p>
          <a:p>
            <a:endParaRPr lang="en-GB" dirty="0">
              <a:solidFill>
                <a:schemeClr val="bg1"/>
              </a:solidFill>
              <a:latin typeface="Arial" charset="0"/>
              <a:ea typeface="Arial" charset="0"/>
              <a:cs typeface="Arial" charset="0"/>
            </a:endParaRPr>
          </a:p>
          <a:p>
            <a:pPr marL="285750" indent="-285750">
              <a:buFont typeface="Wingdings" panose="05000000000000000000" pitchFamily="2" charset="2"/>
              <a:buChar char="§"/>
            </a:pPr>
            <a:r>
              <a:rPr lang="en-GB" dirty="0" smtClean="0">
                <a:solidFill>
                  <a:schemeClr val="bg1"/>
                </a:solidFill>
                <a:latin typeface="Arial" charset="0"/>
                <a:ea typeface="Arial" charset="0"/>
                <a:cs typeface="Arial" charset="0"/>
              </a:rPr>
              <a:t>Originally outsourced to Inmarsat, but taken ‘in-house’ in the first half of 2015.</a:t>
            </a:r>
          </a:p>
          <a:p>
            <a:pPr marL="285750" indent="-285750">
              <a:buFont typeface="Wingdings" panose="05000000000000000000" pitchFamily="2" charset="2"/>
              <a:buChar char="§"/>
            </a:pPr>
            <a:endParaRPr lang="en-GB" dirty="0" smtClean="0">
              <a:solidFill>
                <a:schemeClr val="bg1"/>
              </a:solidFill>
              <a:latin typeface="Arial" charset="0"/>
              <a:ea typeface="Arial" charset="0"/>
              <a:cs typeface="Arial" charset="0"/>
            </a:endParaRPr>
          </a:p>
          <a:p>
            <a:pPr marL="285750" indent="-285750">
              <a:buFont typeface="Wingdings" panose="05000000000000000000" pitchFamily="2" charset="2"/>
              <a:buChar char="§"/>
            </a:pPr>
            <a:r>
              <a:rPr lang="en-GB" dirty="0" smtClean="0">
                <a:solidFill>
                  <a:schemeClr val="bg1"/>
                </a:solidFill>
                <a:latin typeface="Arial" charset="0"/>
                <a:ea typeface="Arial" charset="0"/>
                <a:cs typeface="Arial" charset="0"/>
              </a:rPr>
              <a:t>Primary Spacecraft Operations Centre (SOC) is located at the </a:t>
            </a:r>
            <a:r>
              <a:rPr lang="en-GB" dirty="0" err="1" smtClean="0">
                <a:solidFill>
                  <a:schemeClr val="bg1"/>
                </a:solidFill>
                <a:latin typeface="Arial" charset="0"/>
                <a:ea typeface="Arial" charset="0"/>
                <a:cs typeface="Arial" charset="0"/>
              </a:rPr>
              <a:t>Goonhilly</a:t>
            </a:r>
            <a:r>
              <a:rPr lang="en-GB" dirty="0" smtClean="0">
                <a:solidFill>
                  <a:schemeClr val="bg1"/>
                </a:solidFill>
                <a:latin typeface="Arial" charset="0"/>
                <a:ea typeface="Arial" charset="0"/>
                <a:cs typeface="Arial" charset="0"/>
              </a:rPr>
              <a:t> Earth Station.</a:t>
            </a:r>
          </a:p>
          <a:p>
            <a:pPr marL="285750" indent="-285750">
              <a:buFont typeface="Wingdings" panose="05000000000000000000" pitchFamily="2" charset="2"/>
              <a:buChar char="§"/>
            </a:pPr>
            <a:endParaRPr lang="en-GB" dirty="0" smtClean="0">
              <a:solidFill>
                <a:schemeClr val="bg1"/>
              </a:solidFill>
              <a:latin typeface="Arial" charset="0"/>
              <a:ea typeface="Arial" charset="0"/>
              <a:cs typeface="Arial" charset="0"/>
            </a:endParaRPr>
          </a:p>
          <a:p>
            <a:pPr marL="285750" indent="-285750">
              <a:buFont typeface="Wingdings" panose="05000000000000000000" pitchFamily="2" charset="2"/>
              <a:buChar char="§"/>
            </a:pPr>
            <a:r>
              <a:rPr lang="en-GB" dirty="0" smtClean="0">
                <a:solidFill>
                  <a:schemeClr val="bg1"/>
                </a:solidFill>
                <a:latin typeface="Arial" charset="0"/>
                <a:ea typeface="Arial" charset="0"/>
                <a:cs typeface="Arial" charset="0"/>
              </a:rPr>
              <a:t>Back-Up SOC located at Avanti HQ in London &amp; equipment located in Hameln in Germany.</a:t>
            </a:r>
          </a:p>
          <a:p>
            <a:pPr marL="285750" indent="-285750">
              <a:buFont typeface="Wingdings" panose="05000000000000000000" pitchFamily="2" charset="2"/>
              <a:buChar char="§"/>
            </a:pPr>
            <a:endParaRPr lang="en-GB" dirty="0" smtClean="0">
              <a:solidFill>
                <a:schemeClr val="bg1"/>
              </a:solidFill>
              <a:latin typeface="Arial" charset="0"/>
              <a:ea typeface="Arial" charset="0"/>
              <a:cs typeface="Arial" charset="0"/>
            </a:endParaRPr>
          </a:p>
          <a:p>
            <a:pPr marL="285750" indent="-285750">
              <a:buFont typeface="Wingdings" panose="05000000000000000000" pitchFamily="2" charset="2"/>
              <a:buChar char="§"/>
            </a:pPr>
            <a:r>
              <a:rPr lang="en-GB" dirty="0">
                <a:solidFill>
                  <a:schemeClr val="bg1"/>
                </a:solidFill>
                <a:latin typeface="Arial" charset="0"/>
                <a:ea typeface="Arial" charset="0"/>
                <a:cs typeface="Arial" charset="0"/>
              </a:rPr>
              <a:t>Operational automation significantly reduces human intervention and </a:t>
            </a:r>
            <a:r>
              <a:rPr lang="en-GB" dirty="0" smtClean="0">
                <a:solidFill>
                  <a:schemeClr val="bg1"/>
                </a:solidFill>
                <a:latin typeface="Arial" charset="0"/>
                <a:ea typeface="Arial" charset="0"/>
                <a:cs typeface="Arial" charset="0"/>
              </a:rPr>
              <a:t>hence both errors and </a:t>
            </a:r>
            <a:r>
              <a:rPr lang="en-GB" dirty="0">
                <a:solidFill>
                  <a:schemeClr val="bg1"/>
                </a:solidFill>
                <a:latin typeface="Arial" charset="0"/>
                <a:ea typeface="Arial" charset="0"/>
                <a:cs typeface="Arial" charset="0"/>
              </a:rPr>
              <a:t>24 x 7 staffing requirements.</a:t>
            </a:r>
          </a:p>
          <a:p>
            <a:pPr marL="285750" indent="-285750">
              <a:buFont typeface="Wingdings" panose="05000000000000000000" pitchFamily="2" charset="2"/>
              <a:buChar char="§"/>
            </a:pPr>
            <a:endParaRPr lang="en-GB" sz="1600" dirty="0" smtClean="0">
              <a:solidFill>
                <a:schemeClr val="bg1"/>
              </a:solidFill>
              <a:latin typeface="Arial" charset="0"/>
              <a:ea typeface="Arial" charset="0"/>
              <a:cs typeface="Arial" charset="0"/>
            </a:endParaRPr>
          </a:p>
        </p:txBody>
      </p:sp>
      <p:pic>
        <p:nvPicPr>
          <p:cNvPr id="10" name="Picture 2" descr="C:\Users\smoore\Desktop\SOC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7538" y="316520"/>
            <a:ext cx="5805755" cy="33514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avanti ka band anten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7538" y="3962819"/>
            <a:ext cx="5805756" cy="2721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555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8660" y="723045"/>
            <a:ext cx="4929809" cy="4955203"/>
          </a:xfrm>
          <a:prstGeom prst="rect">
            <a:avLst/>
          </a:prstGeom>
          <a:noFill/>
        </p:spPr>
        <p:txBody>
          <a:bodyPr wrap="square" rtlCol="0">
            <a:spAutoFit/>
          </a:bodyPr>
          <a:lstStyle/>
          <a:p>
            <a:r>
              <a:rPr lang="en-GB" sz="2800" b="1" dirty="0" smtClean="0">
                <a:solidFill>
                  <a:schemeClr val="bg1"/>
                </a:solidFill>
                <a:latin typeface="Arial" charset="0"/>
                <a:ea typeface="Arial" charset="0"/>
                <a:cs typeface="Arial" charset="0"/>
              </a:rPr>
              <a:t>Spacecraft Operations:</a:t>
            </a:r>
            <a:endParaRPr lang="en-GB" sz="2800" b="1" dirty="0">
              <a:solidFill>
                <a:schemeClr val="bg1"/>
              </a:solidFill>
              <a:latin typeface="Arial" charset="0"/>
              <a:ea typeface="Arial" charset="0"/>
              <a:cs typeface="Arial" charset="0"/>
            </a:endParaRPr>
          </a:p>
          <a:p>
            <a:endParaRPr lang="en-GB" dirty="0" smtClean="0">
              <a:solidFill>
                <a:schemeClr val="bg1"/>
              </a:solidFill>
              <a:latin typeface="Arial" charset="0"/>
              <a:ea typeface="Arial" charset="0"/>
              <a:cs typeface="Arial" charset="0"/>
            </a:endParaRPr>
          </a:p>
          <a:p>
            <a:endParaRPr lang="en-GB" dirty="0" smtClean="0">
              <a:solidFill>
                <a:schemeClr val="bg1"/>
              </a:solidFill>
              <a:latin typeface="Arial" charset="0"/>
              <a:ea typeface="Arial" charset="0"/>
              <a:cs typeface="Arial" charset="0"/>
            </a:endParaRPr>
          </a:p>
          <a:p>
            <a:pPr marL="285750" indent="-285750">
              <a:buFont typeface="Wingdings" panose="05000000000000000000" pitchFamily="2" charset="2"/>
              <a:buChar char="§"/>
            </a:pPr>
            <a:r>
              <a:rPr lang="en-GB" dirty="0" smtClean="0">
                <a:solidFill>
                  <a:schemeClr val="bg1"/>
                </a:solidFill>
                <a:latin typeface="Arial" charset="0"/>
                <a:ea typeface="Arial" charset="0"/>
                <a:cs typeface="Arial" charset="0"/>
              </a:rPr>
              <a:t>GMV/</a:t>
            </a:r>
            <a:r>
              <a:rPr lang="en-GB" dirty="0" err="1" smtClean="0">
                <a:solidFill>
                  <a:schemeClr val="bg1"/>
                </a:solidFill>
                <a:latin typeface="Arial" charset="0"/>
                <a:ea typeface="Arial" charset="0"/>
                <a:cs typeface="Arial" charset="0"/>
              </a:rPr>
              <a:t>HiFly</a:t>
            </a:r>
            <a:r>
              <a:rPr lang="en-GB" dirty="0" smtClean="0">
                <a:solidFill>
                  <a:schemeClr val="bg1"/>
                </a:solidFill>
                <a:latin typeface="Arial" charset="0"/>
                <a:ea typeface="Arial" charset="0"/>
                <a:cs typeface="Arial" charset="0"/>
              </a:rPr>
              <a:t> </a:t>
            </a:r>
            <a:r>
              <a:rPr lang="en-GB" dirty="0">
                <a:solidFill>
                  <a:schemeClr val="bg1"/>
                </a:solidFill>
                <a:latin typeface="Arial" charset="0"/>
                <a:ea typeface="Arial" charset="0"/>
                <a:cs typeface="Arial" charset="0"/>
              </a:rPr>
              <a:t>Mission Control System (SCOS-2000 based) chosen to enable the operation of multiple spacecraft platforms from a single GCS platform.</a:t>
            </a:r>
          </a:p>
          <a:p>
            <a:pPr marL="285750" indent="-285750">
              <a:buFont typeface="Wingdings" panose="05000000000000000000" pitchFamily="2" charset="2"/>
              <a:buChar char="§"/>
            </a:pPr>
            <a:endParaRPr lang="en-GB" dirty="0">
              <a:solidFill>
                <a:schemeClr val="bg1"/>
              </a:solidFill>
              <a:latin typeface="Arial" charset="0"/>
              <a:ea typeface="Arial" charset="0"/>
              <a:cs typeface="Arial" charset="0"/>
            </a:endParaRPr>
          </a:p>
          <a:p>
            <a:pPr marL="285750" indent="-285750">
              <a:buFont typeface="Wingdings" panose="05000000000000000000" pitchFamily="2" charset="2"/>
              <a:buChar char="§"/>
            </a:pPr>
            <a:r>
              <a:rPr lang="en-GB" dirty="0">
                <a:solidFill>
                  <a:schemeClr val="bg1"/>
                </a:solidFill>
                <a:latin typeface="Arial" charset="0"/>
                <a:ea typeface="Arial" charset="0"/>
                <a:cs typeface="Arial" charset="0"/>
              </a:rPr>
              <a:t>HYLAS 1, HYLAS 2 &amp; HYLAS 4 are currently operated by Avanti on the GMV/</a:t>
            </a:r>
            <a:r>
              <a:rPr lang="en-GB" dirty="0" err="1">
                <a:solidFill>
                  <a:schemeClr val="bg1"/>
                </a:solidFill>
                <a:latin typeface="Arial" charset="0"/>
                <a:ea typeface="Arial" charset="0"/>
                <a:cs typeface="Arial" charset="0"/>
              </a:rPr>
              <a:t>HiFly</a:t>
            </a:r>
            <a:r>
              <a:rPr lang="en-GB" dirty="0">
                <a:solidFill>
                  <a:schemeClr val="bg1"/>
                </a:solidFill>
                <a:latin typeface="Arial" charset="0"/>
                <a:ea typeface="Arial" charset="0"/>
                <a:cs typeface="Arial" charset="0"/>
              </a:rPr>
              <a:t> platform.</a:t>
            </a:r>
          </a:p>
          <a:p>
            <a:pPr marL="285750" indent="-285750">
              <a:buFont typeface="Wingdings" panose="05000000000000000000" pitchFamily="2" charset="2"/>
              <a:buChar char="§"/>
            </a:pPr>
            <a:endParaRPr lang="en-GB" dirty="0">
              <a:solidFill>
                <a:schemeClr val="bg1"/>
              </a:solidFill>
              <a:latin typeface="Arial" charset="0"/>
              <a:ea typeface="Arial" charset="0"/>
              <a:cs typeface="Arial" charset="0"/>
            </a:endParaRPr>
          </a:p>
          <a:p>
            <a:pPr marL="285750" indent="-285750">
              <a:buFont typeface="Wingdings" panose="05000000000000000000" pitchFamily="2" charset="2"/>
              <a:buChar char="§"/>
            </a:pPr>
            <a:r>
              <a:rPr lang="en-GB" dirty="0">
                <a:solidFill>
                  <a:schemeClr val="bg1"/>
                </a:solidFill>
                <a:latin typeface="Arial" charset="0"/>
                <a:ea typeface="Arial" charset="0"/>
                <a:cs typeface="Arial" charset="0"/>
              </a:rPr>
              <a:t>HYLAS 2B &amp; HYLAS 3 are Avanti controlled ‘hosted’ payloads, but the spacecraft are operated by SES (Astra 5B) and DLR/ESA (EDRS-C). </a:t>
            </a:r>
          </a:p>
          <a:p>
            <a:pPr marL="285750" indent="-285750">
              <a:buFont typeface="Wingdings" panose="05000000000000000000" pitchFamily="2" charset="2"/>
              <a:buChar char="§"/>
            </a:pPr>
            <a:endParaRPr lang="en-GB" dirty="0" smtClean="0">
              <a:solidFill>
                <a:schemeClr val="bg1"/>
              </a:solidFill>
              <a:latin typeface="Arial" charset="0"/>
              <a:ea typeface="Arial" charset="0"/>
              <a:cs typeface="Arial"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9589" y="862446"/>
            <a:ext cx="6520484" cy="5034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1206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8661" y="723045"/>
            <a:ext cx="3796748" cy="5016758"/>
          </a:xfrm>
          <a:prstGeom prst="rect">
            <a:avLst/>
          </a:prstGeom>
          <a:noFill/>
        </p:spPr>
        <p:txBody>
          <a:bodyPr wrap="square" rtlCol="0">
            <a:spAutoFit/>
          </a:bodyPr>
          <a:lstStyle/>
          <a:p>
            <a:r>
              <a:rPr lang="en-GB" sz="2800" b="1" dirty="0" smtClean="0">
                <a:solidFill>
                  <a:schemeClr val="bg1"/>
                </a:solidFill>
                <a:latin typeface="Arial" charset="0"/>
                <a:ea typeface="Arial" charset="0"/>
                <a:cs typeface="Arial" charset="0"/>
              </a:rPr>
              <a:t>TT&amp;C Connectivity:</a:t>
            </a:r>
            <a:endParaRPr lang="en-GB" sz="2800" b="1" dirty="0">
              <a:solidFill>
                <a:schemeClr val="bg1"/>
              </a:solidFill>
              <a:latin typeface="Arial" charset="0"/>
              <a:ea typeface="Arial" charset="0"/>
              <a:cs typeface="Arial" charset="0"/>
            </a:endParaRPr>
          </a:p>
          <a:p>
            <a:endParaRPr lang="en-GB" dirty="0">
              <a:solidFill>
                <a:schemeClr val="bg1"/>
              </a:solidFill>
              <a:latin typeface="Arial" charset="0"/>
              <a:ea typeface="Arial" charset="0"/>
              <a:cs typeface="Arial" charset="0"/>
            </a:endParaRPr>
          </a:p>
          <a:p>
            <a:pPr marL="285750" indent="-285750">
              <a:buFont typeface="Wingdings" panose="05000000000000000000" pitchFamily="2" charset="2"/>
              <a:buChar char="§"/>
            </a:pPr>
            <a:r>
              <a:rPr lang="en-GB" sz="1600" dirty="0" smtClean="0">
                <a:solidFill>
                  <a:schemeClr val="bg1"/>
                </a:solidFill>
                <a:latin typeface="Arial" charset="0"/>
                <a:ea typeface="Arial" charset="0"/>
                <a:cs typeface="Arial" charset="0"/>
              </a:rPr>
              <a:t>All satellites in the fleet are operated by more than one TT&amp;C antenna.</a:t>
            </a:r>
          </a:p>
          <a:p>
            <a:pPr marL="285750" indent="-285750">
              <a:buFont typeface="Wingdings" panose="05000000000000000000" pitchFamily="2" charset="2"/>
              <a:buChar char="§"/>
            </a:pPr>
            <a:endParaRPr lang="en-GB" sz="1600" dirty="0" smtClean="0">
              <a:solidFill>
                <a:schemeClr val="bg1"/>
              </a:solidFill>
              <a:latin typeface="Arial" charset="0"/>
              <a:ea typeface="Arial" charset="0"/>
              <a:cs typeface="Arial" charset="0"/>
            </a:endParaRPr>
          </a:p>
          <a:p>
            <a:pPr marL="285750" indent="-285750">
              <a:buFont typeface="Wingdings" panose="05000000000000000000" pitchFamily="2" charset="2"/>
              <a:buChar char="§"/>
            </a:pPr>
            <a:r>
              <a:rPr lang="en-GB" sz="1600" dirty="0">
                <a:solidFill>
                  <a:schemeClr val="bg1"/>
                </a:solidFill>
                <a:latin typeface="Arial" charset="0"/>
                <a:ea typeface="Arial" charset="0"/>
                <a:cs typeface="Arial" charset="0"/>
              </a:rPr>
              <a:t>D</a:t>
            </a:r>
            <a:r>
              <a:rPr lang="en-GB" sz="1600" dirty="0" smtClean="0">
                <a:solidFill>
                  <a:schemeClr val="bg1"/>
                </a:solidFill>
                <a:latin typeface="Arial" charset="0"/>
                <a:ea typeface="Arial" charset="0"/>
                <a:cs typeface="Arial" charset="0"/>
              </a:rPr>
              <a:t>ual-station ranging is periodically performed for each satellite.</a:t>
            </a:r>
          </a:p>
          <a:p>
            <a:pPr marL="285750" indent="-285750">
              <a:buFont typeface="Wingdings" panose="05000000000000000000" pitchFamily="2" charset="2"/>
              <a:buChar char="§"/>
            </a:pPr>
            <a:endParaRPr lang="en-GB" dirty="0" smtClean="0">
              <a:solidFill>
                <a:schemeClr val="bg1"/>
              </a:solidFill>
              <a:latin typeface="Arial" charset="0"/>
              <a:ea typeface="Arial" charset="0"/>
              <a:cs typeface="Arial" charset="0"/>
            </a:endParaRPr>
          </a:p>
          <a:p>
            <a:pPr marL="285750" indent="-285750">
              <a:buFont typeface="Wingdings" panose="05000000000000000000" pitchFamily="2" charset="2"/>
              <a:buChar char="§"/>
            </a:pPr>
            <a:r>
              <a:rPr lang="en-GB" sz="1600" dirty="0" smtClean="0">
                <a:solidFill>
                  <a:schemeClr val="bg1"/>
                </a:solidFill>
                <a:latin typeface="Arial" charset="0"/>
                <a:ea typeface="Arial" charset="0"/>
                <a:cs typeface="Arial" charset="0"/>
              </a:rPr>
              <a:t>Azimuth &amp; Elevation data collected via the TT&amp;C antennas is further augmented by azimuth &amp; elevation data collected from gateway facilities in order to improve ranging accuracy and hence orbit determination.</a:t>
            </a:r>
          </a:p>
          <a:p>
            <a:pPr marL="285750" indent="-285750">
              <a:buFont typeface="Wingdings" panose="05000000000000000000" pitchFamily="2" charset="2"/>
              <a:buChar char="§"/>
            </a:pPr>
            <a:endParaRPr lang="en-GB" sz="1600" dirty="0" smtClean="0">
              <a:solidFill>
                <a:schemeClr val="bg1"/>
              </a:solidFill>
              <a:latin typeface="Arial" charset="0"/>
              <a:ea typeface="Arial" charset="0"/>
              <a:cs typeface="Arial" charset="0"/>
            </a:endParaRPr>
          </a:p>
          <a:p>
            <a:pPr marL="285750" indent="-285750">
              <a:buFont typeface="Wingdings" panose="05000000000000000000" pitchFamily="2" charset="2"/>
              <a:buChar char="§"/>
            </a:pPr>
            <a:r>
              <a:rPr lang="en-GB" sz="1600" dirty="0" smtClean="0">
                <a:solidFill>
                  <a:schemeClr val="bg1"/>
                </a:solidFill>
                <a:latin typeface="Arial" charset="0"/>
                <a:ea typeface="Arial" charset="0"/>
                <a:cs typeface="Arial" charset="0"/>
              </a:rPr>
              <a:t>Depending on mission requirements, WAN connectivity to external, third-party TT&amp;C resources is also performed as and when required.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47322" y="428403"/>
            <a:ext cx="7686675" cy="5875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8905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8659" y="325479"/>
            <a:ext cx="4840357" cy="6278642"/>
          </a:xfrm>
          <a:prstGeom prst="rect">
            <a:avLst/>
          </a:prstGeom>
          <a:noFill/>
        </p:spPr>
        <p:txBody>
          <a:bodyPr wrap="square" rtlCol="0">
            <a:spAutoFit/>
          </a:bodyPr>
          <a:lstStyle/>
          <a:p>
            <a:r>
              <a:rPr lang="en-GB" sz="2800" b="1" dirty="0" smtClean="0">
                <a:solidFill>
                  <a:schemeClr val="bg1"/>
                </a:solidFill>
                <a:latin typeface="Arial" charset="0"/>
                <a:ea typeface="Arial" charset="0"/>
                <a:cs typeface="Arial" charset="0"/>
              </a:rPr>
              <a:t>Spacecraft Operations:</a:t>
            </a:r>
            <a:endParaRPr lang="en-GB" sz="2800" b="1" dirty="0">
              <a:solidFill>
                <a:schemeClr val="bg1"/>
              </a:solidFill>
              <a:latin typeface="Arial" charset="0"/>
              <a:ea typeface="Arial" charset="0"/>
              <a:cs typeface="Arial" charset="0"/>
            </a:endParaRPr>
          </a:p>
          <a:p>
            <a:endParaRPr lang="en-GB" dirty="0">
              <a:solidFill>
                <a:schemeClr val="bg1"/>
              </a:solidFill>
              <a:latin typeface="Arial" charset="0"/>
              <a:ea typeface="Arial" charset="0"/>
              <a:cs typeface="Arial" charset="0"/>
            </a:endParaRPr>
          </a:p>
          <a:p>
            <a:pPr marL="285750" indent="-285750">
              <a:buFont typeface="Wingdings" panose="05000000000000000000" pitchFamily="2" charset="2"/>
              <a:buChar char="§"/>
            </a:pPr>
            <a:r>
              <a:rPr lang="en-GB" dirty="0" smtClean="0">
                <a:solidFill>
                  <a:schemeClr val="bg1"/>
                </a:solidFill>
                <a:latin typeface="Arial" charset="0"/>
                <a:ea typeface="Arial" charset="0"/>
                <a:cs typeface="Arial" charset="0"/>
              </a:rPr>
              <a:t>Spacecraft Control Team (SCT)</a:t>
            </a:r>
          </a:p>
          <a:p>
            <a:pPr marL="742950" lvl="1" indent="-285750">
              <a:buFont typeface="Arial" panose="020B0604020202020204" pitchFamily="34" charset="0"/>
              <a:buChar char="•"/>
            </a:pPr>
            <a:r>
              <a:rPr lang="en-GB" sz="1600" dirty="0" smtClean="0">
                <a:solidFill>
                  <a:schemeClr val="bg1"/>
                </a:solidFill>
                <a:latin typeface="Arial" charset="0"/>
                <a:ea typeface="Arial" charset="0"/>
                <a:cs typeface="Arial" charset="0"/>
              </a:rPr>
              <a:t>24 x7 satellite control &amp; monitoring</a:t>
            </a:r>
          </a:p>
          <a:p>
            <a:pPr marL="742950" lvl="1" indent="-285750">
              <a:buFont typeface="Arial" panose="020B0604020202020204" pitchFamily="34" charset="0"/>
              <a:buChar char="•"/>
            </a:pPr>
            <a:endParaRPr lang="en-GB" dirty="0" smtClean="0">
              <a:solidFill>
                <a:schemeClr val="bg1"/>
              </a:solidFill>
              <a:latin typeface="Arial" charset="0"/>
              <a:ea typeface="Arial" charset="0"/>
              <a:cs typeface="Arial" charset="0"/>
            </a:endParaRPr>
          </a:p>
          <a:p>
            <a:pPr marL="285750" indent="-285750">
              <a:buFont typeface="Wingdings" panose="05000000000000000000" pitchFamily="2" charset="2"/>
              <a:buChar char="§"/>
            </a:pPr>
            <a:r>
              <a:rPr lang="en-GB" dirty="0" smtClean="0">
                <a:solidFill>
                  <a:schemeClr val="bg1"/>
                </a:solidFill>
                <a:latin typeface="Arial" charset="0"/>
                <a:ea typeface="Arial" charset="0"/>
                <a:cs typeface="Arial" charset="0"/>
              </a:rPr>
              <a:t>Spacecraft Operations Engineering (SOE)</a:t>
            </a:r>
          </a:p>
          <a:p>
            <a:pPr marL="742950" lvl="1" indent="-285750">
              <a:buFont typeface="Arial" panose="020B0604020202020204" pitchFamily="34" charset="0"/>
              <a:buChar char="•"/>
            </a:pPr>
            <a:r>
              <a:rPr lang="en-GB" sz="1600" dirty="0" smtClean="0">
                <a:solidFill>
                  <a:schemeClr val="bg1"/>
                </a:solidFill>
                <a:latin typeface="Arial" charset="0"/>
                <a:ea typeface="Arial" charset="0"/>
                <a:cs typeface="Arial" charset="0"/>
              </a:rPr>
              <a:t>Engineering support &amp; analysis</a:t>
            </a:r>
          </a:p>
          <a:p>
            <a:pPr marL="742950" lvl="1" indent="-285750">
              <a:buFont typeface="Arial" panose="020B0604020202020204" pitchFamily="34" charset="0"/>
              <a:buChar char="•"/>
            </a:pPr>
            <a:r>
              <a:rPr lang="en-GB" sz="1600" dirty="0" smtClean="0">
                <a:solidFill>
                  <a:schemeClr val="bg1"/>
                </a:solidFill>
                <a:latin typeface="Arial" charset="0"/>
                <a:ea typeface="Arial" charset="0"/>
                <a:cs typeface="Arial" charset="0"/>
              </a:rPr>
              <a:t>Operations planning</a:t>
            </a:r>
          </a:p>
          <a:p>
            <a:pPr marL="742950" lvl="1" indent="-285750">
              <a:buFont typeface="Arial" panose="020B0604020202020204" pitchFamily="34" charset="0"/>
              <a:buChar char="•"/>
            </a:pPr>
            <a:r>
              <a:rPr lang="en-GB" sz="1600" dirty="0" smtClean="0">
                <a:solidFill>
                  <a:schemeClr val="bg1"/>
                </a:solidFill>
                <a:latin typeface="Arial" charset="0"/>
                <a:ea typeface="Arial" charset="0"/>
                <a:cs typeface="Arial" charset="0"/>
              </a:rPr>
              <a:t>Manufacturer interface</a:t>
            </a:r>
          </a:p>
          <a:p>
            <a:pPr marL="742950" lvl="1" indent="-285750">
              <a:buFont typeface="Arial" panose="020B0604020202020204" pitchFamily="34" charset="0"/>
              <a:buChar char="•"/>
            </a:pPr>
            <a:r>
              <a:rPr lang="en-GB" sz="1600" dirty="0" smtClean="0">
                <a:solidFill>
                  <a:schemeClr val="bg1"/>
                </a:solidFill>
                <a:latin typeface="Arial" charset="0"/>
                <a:ea typeface="Arial" charset="0"/>
                <a:cs typeface="Arial" charset="0"/>
              </a:rPr>
              <a:t>Out-of-hours on-call support</a:t>
            </a:r>
          </a:p>
          <a:p>
            <a:pPr marL="742950" lvl="1" indent="-285750">
              <a:buFont typeface="Arial" panose="020B0604020202020204" pitchFamily="34" charset="0"/>
              <a:buChar char="•"/>
            </a:pPr>
            <a:endParaRPr lang="en-GB" dirty="0" smtClean="0">
              <a:solidFill>
                <a:schemeClr val="bg1"/>
              </a:solidFill>
              <a:latin typeface="Arial" charset="0"/>
              <a:ea typeface="Arial" charset="0"/>
              <a:cs typeface="Arial" charset="0"/>
            </a:endParaRPr>
          </a:p>
          <a:p>
            <a:pPr marL="285750" indent="-285750">
              <a:buFont typeface="Wingdings" panose="05000000000000000000" pitchFamily="2" charset="2"/>
              <a:buChar char="§"/>
            </a:pPr>
            <a:r>
              <a:rPr lang="en-GB" dirty="0" smtClean="0">
                <a:solidFill>
                  <a:schemeClr val="bg1"/>
                </a:solidFill>
                <a:latin typeface="Arial" charset="0"/>
                <a:ea typeface="Arial" charset="0"/>
                <a:cs typeface="Arial" charset="0"/>
              </a:rPr>
              <a:t>Flight Dynamics Engineering (FD)</a:t>
            </a:r>
            <a:endParaRPr lang="en-GB" dirty="0">
              <a:solidFill>
                <a:schemeClr val="bg1"/>
              </a:solidFill>
              <a:latin typeface="Arial" charset="0"/>
              <a:ea typeface="Arial" charset="0"/>
              <a:cs typeface="Arial" charset="0"/>
            </a:endParaRPr>
          </a:p>
          <a:p>
            <a:pPr marL="742950" lvl="1" indent="-285750">
              <a:buFont typeface="Arial" panose="020B0604020202020204" pitchFamily="34" charset="0"/>
              <a:buChar char="•"/>
            </a:pPr>
            <a:r>
              <a:rPr lang="en-GB" sz="1600" dirty="0" smtClean="0">
                <a:solidFill>
                  <a:schemeClr val="bg1"/>
                </a:solidFill>
                <a:latin typeface="Arial" charset="0"/>
                <a:ea typeface="Arial" charset="0"/>
                <a:cs typeface="Arial" charset="0"/>
              </a:rPr>
              <a:t>Orbit determination</a:t>
            </a:r>
            <a:endParaRPr lang="en-GB" sz="1600" dirty="0">
              <a:solidFill>
                <a:schemeClr val="bg1"/>
              </a:solidFill>
              <a:latin typeface="Arial" charset="0"/>
              <a:ea typeface="Arial" charset="0"/>
              <a:cs typeface="Arial" charset="0"/>
            </a:endParaRPr>
          </a:p>
          <a:p>
            <a:pPr marL="742950" lvl="1" indent="-285750">
              <a:buFont typeface="Arial" panose="020B0604020202020204" pitchFamily="34" charset="0"/>
              <a:buChar char="•"/>
            </a:pPr>
            <a:r>
              <a:rPr lang="en-GB" sz="1600" dirty="0" smtClean="0">
                <a:solidFill>
                  <a:schemeClr val="bg1"/>
                </a:solidFill>
                <a:latin typeface="Arial" charset="0"/>
                <a:ea typeface="Arial" charset="0"/>
                <a:cs typeface="Arial" charset="0"/>
              </a:rPr>
              <a:t>Manoeuvre </a:t>
            </a:r>
            <a:r>
              <a:rPr lang="en-GB" sz="1600" dirty="0">
                <a:solidFill>
                  <a:schemeClr val="bg1"/>
                </a:solidFill>
                <a:latin typeface="Arial" charset="0"/>
                <a:ea typeface="Arial" charset="0"/>
                <a:cs typeface="Arial" charset="0"/>
              </a:rPr>
              <a:t>planning</a:t>
            </a:r>
          </a:p>
          <a:p>
            <a:pPr marL="742950" lvl="1" indent="-285750">
              <a:buFont typeface="Arial" panose="020B0604020202020204" pitchFamily="34" charset="0"/>
              <a:buChar char="•"/>
            </a:pPr>
            <a:r>
              <a:rPr lang="en-GB" sz="1600" dirty="0" smtClean="0">
                <a:solidFill>
                  <a:schemeClr val="bg1"/>
                </a:solidFill>
                <a:latin typeface="Arial" charset="0"/>
                <a:ea typeface="Arial" charset="0"/>
                <a:cs typeface="Arial" charset="0"/>
              </a:rPr>
              <a:t>Conjunction analysis &amp; avoidance</a:t>
            </a:r>
          </a:p>
          <a:p>
            <a:pPr marL="742950" lvl="1" indent="-285750">
              <a:buFont typeface="Arial" panose="020B0604020202020204" pitchFamily="34" charset="0"/>
              <a:buChar char="•"/>
            </a:pPr>
            <a:endParaRPr lang="en-GB" dirty="0">
              <a:solidFill>
                <a:schemeClr val="bg1"/>
              </a:solidFill>
              <a:latin typeface="Arial" charset="0"/>
              <a:ea typeface="Arial" charset="0"/>
              <a:cs typeface="Arial" charset="0"/>
            </a:endParaRPr>
          </a:p>
          <a:p>
            <a:pPr marL="285750" indent="-285750">
              <a:buFont typeface="Wingdings" panose="05000000000000000000" pitchFamily="2" charset="2"/>
              <a:buChar char="§"/>
            </a:pPr>
            <a:r>
              <a:rPr lang="en-GB" dirty="0" smtClean="0">
                <a:solidFill>
                  <a:schemeClr val="bg1"/>
                </a:solidFill>
                <a:latin typeface="Arial" charset="0"/>
                <a:ea typeface="Arial" charset="0"/>
                <a:cs typeface="Arial" charset="0"/>
              </a:rPr>
              <a:t>Ground Systems </a:t>
            </a:r>
            <a:r>
              <a:rPr lang="en-GB" dirty="0">
                <a:solidFill>
                  <a:schemeClr val="bg1"/>
                </a:solidFill>
                <a:latin typeface="Arial" charset="0"/>
                <a:ea typeface="Arial" charset="0"/>
                <a:cs typeface="Arial" charset="0"/>
              </a:rPr>
              <a:t>Engineering </a:t>
            </a:r>
            <a:r>
              <a:rPr lang="en-GB" dirty="0" smtClean="0">
                <a:solidFill>
                  <a:schemeClr val="bg1"/>
                </a:solidFill>
                <a:latin typeface="Arial" charset="0"/>
                <a:ea typeface="Arial" charset="0"/>
                <a:cs typeface="Arial" charset="0"/>
              </a:rPr>
              <a:t>(</a:t>
            </a:r>
            <a:r>
              <a:rPr lang="en-GB" dirty="0" err="1" smtClean="0">
                <a:solidFill>
                  <a:schemeClr val="bg1"/>
                </a:solidFill>
                <a:latin typeface="Arial" charset="0"/>
                <a:ea typeface="Arial" charset="0"/>
                <a:cs typeface="Arial" charset="0"/>
              </a:rPr>
              <a:t>GSys</a:t>
            </a:r>
            <a:r>
              <a:rPr lang="en-GB" dirty="0" smtClean="0">
                <a:solidFill>
                  <a:schemeClr val="bg1"/>
                </a:solidFill>
                <a:latin typeface="Arial" charset="0"/>
                <a:ea typeface="Arial" charset="0"/>
                <a:cs typeface="Arial" charset="0"/>
              </a:rPr>
              <a:t>)</a:t>
            </a:r>
            <a:endParaRPr lang="en-GB" dirty="0">
              <a:solidFill>
                <a:schemeClr val="bg1"/>
              </a:solidFill>
              <a:latin typeface="Arial" charset="0"/>
              <a:ea typeface="Arial" charset="0"/>
              <a:cs typeface="Arial" charset="0"/>
            </a:endParaRPr>
          </a:p>
          <a:p>
            <a:pPr marL="742950" lvl="1" indent="-285750">
              <a:buFont typeface="Arial" panose="020B0604020202020204" pitchFamily="34" charset="0"/>
              <a:buChar char="•"/>
            </a:pPr>
            <a:r>
              <a:rPr lang="en-GB" sz="1600" dirty="0" smtClean="0">
                <a:solidFill>
                  <a:schemeClr val="bg1"/>
                </a:solidFill>
                <a:latin typeface="Arial" charset="0"/>
                <a:ea typeface="Arial" charset="0"/>
                <a:cs typeface="Arial" charset="0"/>
              </a:rPr>
              <a:t>Mission Control System &amp; infrastructure support &amp; development</a:t>
            </a:r>
            <a:endParaRPr lang="en-GB" sz="1600" dirty="0">
              <a:solidFill>
                <a:schemeClr val="bg1"/>
              </a:solidFill>
              <a:latin typeface="Arial" charset="0"/>
              <a:ea typeface="Arial" charset="0"/>
              <a:cs typeface="Arial" charset="0"/>
            </a:endParaRPr>
          </a:p>
          <a:p>
            <a:pPr marL="742950" lvl="1" indent="-285750">
              <a:buFont typeface="Arial" panose="020B0604020202020204" pitchFamily="34" charset="0"/>
              <a:buChar char="•"/>
            </a:pPr>
            <a:r>
              <a:rPr lang="en-GB" sz="1600" dirty="0" smtClean="0">
                <a:solidFill>
                  <a:schemeClr val="bg1"/>
                </a:solidFill>
                <a:latin typeface="Arial" charset="0"/>
                <a:ea typeface="Arial" charset="0"/>
                <a:cs typeface="Arial" charset="0"/>
              </a:rPr>
              <a:t>Apprentice scheme</a:t>
            </a:r>
            <a:endParaRPr lang="en-GB" sz="1600" dirty="0">
              <a:solidFill>
                <a:schemeClr val="bg1"/>
              </a:solidFill>
              <a:latin typeface="Arial" charset="0"/>
              <a:ea typeface="Arial" charset="0"/>
              <a:cs typeface="Arial" charset="0"/>
            </a:endParaRPr>
          </a:p>
          <a:p>
            <a:pPr marL="742950" lvl="1" indent="-285750">
              <a:buFont typeface="Arial" panose="020B0604020202020204" pitchFamily="34" charset="0"/>
              <a:buChar char="•"/>
            </a:pPr>
            <a:endParaRPr lang="en-GB" dirty="0">
              <a:solidFill>
                <a:schemeClr val="bg1"/>
              </a:solidFill>
              <a:latin typeface="Arial" charset="0"/>
              <a:ea typeface="Arial" charset="0"/>
              <a:cs typeface="Arial" charset="0"/>
            </a:endParaRPr>
          </a:p>
          <a:p>
            <a:pPr marL="742950" lvl="1" indent="-285750">
              <a:buFont typeface="Arial" panose="020B0604020202020204" pitchFamily="34" charset="0"/>
              <a:buChar char="•"/>
            </a:pPr>
            <a:endParaRPr lang="en-GB" dirty="0">
              <a:solidFill>
                <a:schemeClr val="bg1"/>
              </a:solidFill>
              <a:latin typeface="Arial" charset="0"/>
              <a:ea typeface="Arial" charset="0"/>
              <a:cs typeface="Arial" charset="0"/>
            </a:endParaRPr>
          </a:p>
          <a:p>
            <a:pPr marL="742950" lvl="1" indent="-285750">
              <a:buFont typeface="Arial" panose="020B0604020202020204" pitchFamily="34" charset="0"/>
              <a:buChar char="•"/>
            </a:pPr>
            <a:endParaRPr lang="en-GB" dirty="0" smtClean="0">
              <a:solidFill>
                <a:schemeClr val="bg1"/>
              </a:solidFill>
              <a:latin typeface="Arial" charset="0"/>
              <a:ea typeface="Arial" charset="0"/>
              <a:cs typeface="Arial"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999" r="37202"/>
          <a:stretch/>
        </p:blipFill>
        <p:spPr bwMode="auto">
          <a:xfrm>
            <a:off x="5377068" y="1034688"/>
            <a:ext cx="6524525" cy="4681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8791313"/>
      </p:ext>
    </p:extLst>
  </p:cSld>
  <p:clrMapOvr>
    <a:masterClrMapping/>
  </p:clrMapOvr>
</p:sld>
</file>

<file path=ppt/theme/theme1.xml><?xml version="1.0" encoding="utf-8"?>
<a:theme xmlns:a="http://schemas.openxmlformats.org/drawingml/2006/main" name="ABOUT AVANTI">
  <a:themeElements>
    <a:clrScheme name="AVANTI">
      <a:dk1>
        <a:sysClr val="windowText" lastClr="000000"/>
      </a:dk1>
      <a:lt1>
        <a:sysClr val="window" lastClr="FFFFFF"/>
      </a:lt1>
      <a:dk2>
        <a:srgbClr val="3F3F3F"/>
      </a:dk2>
      <a:lt2>
        <a:srgbClr val="E7E6E6"/>
      </a:lt2>
      <a:accent1>
        <a:srgbClr val="00A1DE"/>
      </a:accent1>
      <a:accent2>
        <a:srgbClr val="58A618"/>
      </a:accent2>
      <a:accent3>
        <a:srgbClr val="FECB00"/>
      </a:accent3>
      <a:accent4>
        <a:srgbClr val="E98300"/>
      </a:accent4>
      <a:accent5>
        <a:srgbClr val="C60C30"/>
      </a:accent5>
      <a:accent6>
        <a:srgbClr val="8F23B3"/>
      </a:accent6>
      <a:hlink>
        <a:srgbClr val="DDDDDD"/>
      </a:hlink>
      <a:folHlink>
        <a:srgbClr val="A5A5A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ck Base">
  <a:themeElements>
    <a:clrScheme name="AVANTI">
      <a:dk1>
        <a:sysClr val="windowText" lastClr="000000"/>
      </a:dk1>
      <a:lt1>
        <a:sysClr val="window" lastClr="FFFFFF"/>
      </a:lt1>
      <a:dk2>
        <a:srgbClr val="3F3F3F"/>
      </a:dk2>
      <a:lt2>
        <a:srgbClr val="E7E6E6"/>
      </a:lt2>
      <a:accent1>
        <a:srgbClr val="00A1DE"/>
      </a:accent1>
      <a:accent2>
        <a:srgbClr val="58A618"/>
      </a:accent2>
      <a:accent3>
        <a:srgbClr val="FECB00"/>
      </a:accent3>
      <a:accent4>
        <a:srgbClr val="E98300"/>
      </a:accent4>
      <a:accent5>
        <a:srgbClr val="C60C30"/>
      </a:accent5>
      <a:accent6>
        <a:srgbClr val="8F23B3"/>
      </a:accent6>
      <a:hlink>
        <a:srgbClr val="DDDDDD"/>
      </a:hlink>
      <a:folHlink>
        <a:srgbClr val="A5A5A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solidFill>
              <a:schemeClr val="bg1"/>
            </a:solidFill>
            <a:latin typeface="Arial" charset="0"/>
            <a:ea typeface="Arial" charset="0"/>
            <a:cs typeface="Arial" charset="0"/>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ogo Base">
  <a:themeElements>
    <a:clrScheme name="AVANTI">
      <a:dk1>
        <a:sysClr val="windowText" lastClr="000000"/>
      </a:dk1>
      <a:lt1>
        <a:sysClr val="window" lastClr="FFFFFF"/>
      </a:lt1>
      <a:dk2>
        <a:srgbClr val="3F3F3F"/>
      </a:dk2>
      <a:lt2>
        <a:srgbClr val="E7E6E6"/>
      </a:lt2>
      <a:accent1>
        <a:srgbClr val="00A1DE"/>
      </a:accent1>
      <a:accent2>
        <a:srgbClr val="58A618"/>
      </a:accent2>
      <a:accent3>
        <a:srgbClr val="FECB00"/>
      </a:accent3>
      <a:accent4>
        <a:srgbClr val="E98300"/>
      </a:accent4>
      <a:accent5>
        <a:srgbClr val="C60C30"/>
      </a:accent5>
      <a:accent6>
        <a:srgbClr val="8F23B3"/>
      </a:accent6>
      <a:hlink>
        <a:srgbClr val="DDDDDD"/>
      </a:hlink>
      <a:folHlink>
        <a:srgbClr val="A5A5A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hite Base">
  <a:themeElements>
    <a:clrScheme name="AVANTI">
      <a:dk1>
        <a:sysClr val="windowText" lastClr="000000"/>
      </a:dk1>
      <a:lt1>
        <a:sysClr val="window" lastClr="FFFFFF"/>
      </a:lt1>
      <a:dk2>
        <a:srgbClr val="3F3F3F"/>
      </a:dk2>
      <a:lt2>
        <a:srgbClr val="E7E6E6"/>
      </a:lt2>
      <a:accent1>
        <a:srgbClr val="00A1DE"/>
      </a:accent1>
      <a:accent2>
        <a:srgbClr val="58A618"/>
      </a:accent2>
      <a:accent3>
        <a:srgbClr val="FECB00"/>
      </a:accent3>
      <a:accent4>
        <a:srgbClr val="E98300"/>
      </a:accent4>
      <a:accent5>
        <a:srgbClr val="C60C30"/>
      </a:accent5>
      <a:accent6>
        <a:srgbClr val="8F23B3"/>
      </a:accent6>
      <a:hlink>
        <a:srgbClr val="DDDDDD"/>
      </a:hlink>
      <a:folHlink>
        <a:srgbClr val="A5A5A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lack Base">
  <a:themeElements>
    <a:clrScheme name="AVANTI">
      <a:dk1>
        <a:sysClr val="windowText" lastClr="000000"/>
      </a:dk1>
      <a:lt1>
        <a:sysClr val="window" lastClr="FFFFFF"/>
      </a:lt1>
      <a:dk2>
        <a:srgbClr val="3F3F3F"/>
      </a:dk2>
      <a:lt2>
        <a:srgbClr val="E7E6E6"/>
      </a:lt2>
      <a:accent1>
        <a:srgbClr val="00A1DE"/>
      </a:accent1>
      <a:accent2>
        <a:srgbClr val="58A618"/>
      </a:accent2>
      <a:accent3>
        <a:srgbClr val="FECB00"/>
      </a:accent3>
      <a:accent4>
        <a:srgbClr val="E98300"/>
      </a:accent4>
      <a:accent5>
        <a:srgbClr val="C60C30"/>
      </a:accent5>
      <a:accent6>
        <a:srgbClr val="8F23B3"/>
      </a:accent6>
      <a:hlink>
        <a:srgbClr val="DDDDDD"/>
      </a:hlink>
      <a:folHlink>
        <a:srgbClr val="A5A5A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solidFill>
              <a:schemeClr val="bg1"/>
            </a:solidFill>
            <a:latin typeface="Arial" charset="0"/>
            <a:ea typeface="Arial" charset="0"/>
            <a:cs typeface="Arial" charset="0"/>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lour Base">
  <a:themeElements>
    <a:clrScheme name="AVANTI">
      <a:dk1>
        <a:sysClr val="windowText" lastClr="000000"/>
      </a:dk1>
      <a:lt1>
        <a:sysClr val="window" lastClr="FFFFFF"/>
      </a:lt1>
      <a:dk2>
        <a:srgbClr val="3F3F3F"/>
      </a:dk2>
      <a:lt2>
        <a:srgbClr val="E7E6E6"/>
      </a:lt2>
      <a:accent1>
        <a:srgbClr val="00A1DE"/>
      </a:accent1>
      <a:accent2>
        <a:srgbClr val="58A618"/>
      </a:accent2>
      <a:accent3>
        <a:srgbClr val="FECB00"/>
      </a:accent3>
      <a:accent4>
        <a:srgbClr val="E98300"/>
      </a:accent4>
      <a:accent5>
        <a:srgbClr val="C60C30"/>
      </a:accent5>
      <a:accent6>
        <a:srgbClr val="8F23B3"/>
      </a:accent6>
      <a:hlink>
        <a:srgbClr val="DDDDDD"/>
      </a:hlink>
      <a:folHlink>
        <a:srgbClr val="A5A5A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789B7AA327A74881602AC00F22034B" ma:contentTypeVersion="13" ma:contentTypeDescription="Create a new document." ma:contentTypeScope="" ma:versionID="ed4869713bce677265044ef90a51be00">
  <xsd:schema xmlns:xsd="http://www.w3.org/2001/XMLSchema" xmlns:xs="http://www.w3.org/2001/XMLSchema" xmlns:p="http://schemas.microsoft.com/office/2006/metadata/properties" xmlns:ns2="9db0a91e-fbae-4ebe-a5b3-87a0f5e2ec7a" xmlns:ns3="dfbd99f2-f3e4-46ef-98e0-376ae76c36e7" targetNamespace="http://schemas.microsoft.com/office/2006/metadata/properties" ma:root="true" ma:fieldsID="f97303c4f5f31a6cc0b7d5c7057c3796" ns2:_="" ns3:_="">
    <xsd:import namespace="9db0a91e-fbae-4ebe-a5b3-87a0f5e2ec7a"/>
    <xsd:import namespace="dfbd99f2-f3e4-46ef-98e0-376ae76c36e7"/>
    <xsd:element name="properties">
      <xsd:complexType>
        <xsd:sequence>
          <xsd:element name="documentManagement">
            <xsd:complexType>
              <xsd:all>
                <xsd:element ref="ns2:Document_x0020_Type" minOccurs="0"/>
                <xsd:element ref="ns2:Meeting" minOccurs="0"/>
                <xsd:element ref="ns2:Participant" minOccurs="0"/>
                <xsd:element ref="ns2:Author0" minOccurs="0"/>
                <xsd:element ref="ns2:Day" minOccurs="0"/>
                <xsd:element ref="ns2:Status"/>
                <xsd:element ref="ns2:Public_x0020_GUID" minOccurs="0"/>
                <xsd:element ref="ns2:Publicly_x0020_Accessibl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b0a91e-fbae-4ebe-a5b3-87a0f5e2ec7a" elementFormDefault="qualified">
    <xsd:import namespace="http://schemas.microsoft.com/office/2006/documentManagement/types"/>
    <xsd:import namespace="http://schemas.microsoft.com/office/infopath/2007/PartnerControls"/>
    <xsd:element name="Document_x0020_Type" ma:index="8" nillable="true" ma:displayName="Document Type" ma:default="Agenda" ma:format="Dropdown" ma:internalName="Document_x0020_Type">
      <xsd:simpleType>
        <xsd:restriction base="dms:Choice">
          <xsd:enumeration value="Agenda"/>
          <xsd:enumeration value="Annual Report"/>
          <xsd:enumeration value="Communique"/>
          <xsd:enumeration value="Communication Asset"/>
          <xsd:enumeration value="Cross Support Mission Model"/>
          <xsd:enumeration value="Delegates"/>
          <xsd:enumeration value="Executive Summary"/>
          <xsd:enumeration value="Final Act"/>
          <xsd:enumeration value="IOAG Management"/>
          <xsd:enumeration value="Liasion"/>
          <xsd:enumeration value="Minutes"/>
          <xsd:enumeration value="Proposal"/>
          <xsd:enumeration value="Published Papers"/>
          <xsd:enumeration value="Recommendation"/>
          <xsd:enumeration value="Reference"/>
          <xsd:enumeration value="Report"/>
          <xsd:enumeration value="Resolution"/>
          <xsd:enumeration value="Services and Standards"/>
          <xsd:enumeration value="Service Infusion Status"/>
          <xsd:enumeration value="Standards Infusion"/>
          <xsd:enumeration value="Terms of Reference"/>
          <xsd:enumeration value="Tracking Asset"/>
          <xsd:enumeration value="Work Plan"/>
        </xsd:restriction>
      </xsd:simpleType>
    </xsd:element>
    <xsd:element name="Meeting" ma:index="9" nillable="true" ma:displayName="Meeting" ma:list="{acbe1a8b-044d-4bc8-b741-c87a06e6d55c}" ma:internalName="Meeting" ma:showField="Title">
      <xsd:simpleType>
        <xsd:restriction base="dms:Lookup"/>
      </xsd:simpleType>
    </xsd:element>
    <xsd:element name="Participant" ma:index="10" nillable="true" ma:displayName="Participant" ma:list="{d2184e6f-6d30-4de7-ab76-174f3be2a034}" ma:internalName="Participant" ma:showField="Abbreviation">
      <xsd:complexType>
        <xsd:complexContent>
          <xsd:extension base="dms:MultiChoiceLookup">
            <xsd:sequence>
              <xsd:element name="Value" type="dms:Lookup" maxOccurs="unbounded" minOccurs="0" nillable="true"/>
            </xsd:sequence>
          </xsd:extension>
        </xsd:complexContent>
      </xsd:complexType>
    </xsd:element>
    <xsd:element name="Author0" ma:index="11" nillable="true" ma:displayName="Author" ma:internalName="Author0">
      <xsd:simpleType>
        <xsd:restriction base="dms:Text">
          <xsd:maxLength value="255"/>
        </xsd:restriction>
      </xsd:simpleType>
    </xsd:element>
    <xsd:element name="Day" ma:index="12" nillable="true" ma:displayName="Day" ma:internalName="Day">
      <xsd:simpleType>
        <xsd:restriction base="dms:Text">
          <xsd:maxLength value="255"/>
        </xsd:restriction>
      </xsd:simpleType>
    </xsd:element>
    <xsd:element name="Status" ma:index="13" ma:displayName="Status" ma:default="Draft" ma:format="Dropdown" ma:internalName="Status">
      <xsd:simpleType>
        <xsd:restriction base="dms:Choice">
          <xsd:enumeration value="Draft"/>
          <xsd:enumeration value="Pending Approval"/>
          <xsd:enumeration value="Final"/>
        </xsd:restriction>
      </xsd:simpleType>
    </xsd:element>
    <xsd:element name="Public_x0020_GUID" ma:index="14" nillable="true" ma:displayName="Public GUID" ma:hidden="true" ma:internalName="Public_x0020_GUID" ma:readOnly="false">
      <xsd:simpleType>
        <xsd:restriction base="dms:Text">
          <xsd:maxLength value="100"/>
        </xsd:restriction>
      </xsd:simpleType>
    </xsd:element>
    <xsd:element name="Publicly_x0020_Accessible" ma:index="15" nillable="true" ma:displayName="Publicly Accessible" ma:default="1" ma:internalName="Publicly_x0020_Accessibl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fbd99f2-f3e4-46ef-98e0-376ae76c36e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articipant xmlns="9db0a91e-fbae-4ebe-a5b3-87a0f5e2ec7a"/>
    <Publicly_x0020_Accessible xmlns="9db0a91e-fbae-4ebe-a5b3-87a0f5e2ec7a">true</Publicly_x0020_Accessible>
    <Public_x0020_GUID xmlns="9db0a91e-fbae-4ebe-a5b3-87a0f5e2ec7a">eedcea16-d2e0-4f62-87b0-84d6cd97462b</Public_x0020_GUID>
    <Document_x0020_Type xmlns="9db0a91e-fbae-4ebe-a5b3-87a0f5e2ec7a">Industry Exchange</Document_x0020_Type>
    <Day xmlns="9db0a91e-fbae-4ebe-a5b3-87a0f5e2ec7a" xsi:nil="true"/>
    <Meeting xmlns="9db0a91e-fbae-4ebe-a5b3-87a0f5e2ec7a">62</Meeting>
    <Author0 xmlns="9db0a91e-fbae-4ebe-a5b3-87a0f5e2ec7a" xsi:nil="true"/>
    <Status xmlns="9db0a91e-fbae-4ebe-a5b3-87a0f5e2ec7a">Archived</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bd068529-688f-4ec2-8ae8-ad834a705f59" ContentTypeId="0x0101" PreviousValue="false"/>
</file>

<file path=customXml/itemProps1.xml><?xml version="1.0" encoding="utf-8"?>
<ds:datastoreItem xmlns:ds="http://schemas.openxmlformats.org/officeDocument/2006/customXml" ds:itemID="{236101E6-4A71-42E1-A74F-87746E47B59A}"/>
</file>

<file path=customXml/itemProps2.xml><?xml version="1.0" encoding="utf-8"?>
<ds:datastoreItem xmlns:ds="http://schemas.openxmlformats.org/officeDocument/2006/customXml" ds:itemID="{1EC3AB91-43F7-4B47-9FC2-2F8826E80576}"/>
</file>

<file path=customXml/itemProps3.xml><?xml version="1.0" encoding="utf-8"?>
<ds:datastoreItem xmlns:ds="http://schemas.openxmlformats.org/officeDocument/2006/customXml" ds:itemID="{A125B3BE-5FE9-44BF-9347-C1C22813D8EC}"/>
</file>

<file path=customXml/itemProps4.xml><?xml version="1.0" encoding="utf-8"?>
<ds:datastoreItem xmlns:ds="http://schemas.openxmlformats.org/officeDocument/2006/customXml" ds:itemID="{13B08EE1-1EDB-46B4-B9DB-2CB38150556A}">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2316</TotalTime>
  <Words>951</Words>
  <Application>Microsoft Office PowerPoint</Application>
  <PresentationFormat>Custom</PresentationFormat>
  <Paragraphs>161</Paragraphs>
  <Slides>14</Slides>
  <Notes>2</Notes>
  <HiddenSlides>0</HiddenSlides>
  <MMClips>0</MMClips>
  <ScaleCrop>false</ScaleCrop>
  <HeadingPairs>
    <vt:vector size="4" baseType="variant">
      <vt:variant>
        <vt:lpstr>Theme</vt:lpstr>
      </vt:variant>
      <vt:variant>
        <vt:i4>6</vt:i4>
      </vt:variant>
      <vt:variant>
        <vt:lpstr>Slide Titles</vt:lpstr>
      </vt:variant>
      <vt:variant>
        <vt:i4>14</vt:i4>
      </vt:variant>
    </vt:vector>
  </HeadingPairs>
  <TitlesOfParts>
    <vt:vector size="20" baseType="lpstr">
      <vt:lpstr>ABOUT AVANTI</vt:lpstr>
      <vt:lpstr>1_Black Base</vt:lpstr>
      <vt:lpstr>Logo Base</vt:lpstr>
      <vt:lpstr>White Base</vt:lpstr>
      <vt:lpstr>Black Base</vt:lpstr>
      <vt:lpstr>Colour Base</vt:lpstr>
      <vt:lpstr>PowerPoint Presentation</vt:lpstr>
      <vt:lpstr>the Avanti Fleet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Operational Evolution &amp; Artificial intelligence</vt:lpstr>
      <vt:lpstr>PowerPoint Presentation</vt:lpstr>
      <vt:lpstr>PowerPoint Presentation</vt:lpstr>
      <vt:lpstr>Conclusion</vt:lpstr>
      <vt:lpstr>Be More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dc:title>
  <dc:creator/>
  <cp:keywords>Template</cp:keywords>
  <cp:lastModifiedBy>Paul Collins</cp:lastModifiedBy>
  <cp:revision>109</cp:revision>
  <dcterms:created xsi:type="dcterms:W3CDTF">2018-03-28T10:20:27Z</dcterms:created>
  <dcterms:modified xsi:type="dcterms:W3CDTF">2019-09-16T19:11:11Z</dcterms:modified>
  <cp:contentStatus>Archived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0x01010076789B7AA327A74881602AC00F22034B</vt:lpwstr>
  </property>
  <property fmtid="{D5CDD505-2E9C-101B-9397-08002B2CF9AE}" pid="3" name="TaxKeyword">
    <vt:lpwstr>113;#Template|390964f0-fb52-45f5-8870-8e8fa37a6b70</vt:lpwstr>
  </property>
  <property fmtid="{D5CDD505-2E9C-101B-9397-08002B2CF9AE}" pid="4" name="TaxKeywordTaxHTField">
    <vt:lpwstr/>
  </property>
  <property fmtid="{D5CDD505-2E9C-101B-9397-08002B2CF9AE}" pid="5" name="Owning_Department">
    <vt:lpwstr>14;#Marketing|92dfa250-6508-4535-b013-01e34e6af474</vt:lpwstr>
  </property>
</Properties>
</file>