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49" r:id="rId2"/>
    <p:sldId id="411" r:id="rId3"/>
    <p:sldId id="412" r:id="rId4"/>
    <p:sldId id="410" r:id="rId5"/>
    <p:sldId id="413" r:id="rId6"/>
    <p:sldId id="417" r:id="rId7"/>
    <p:sldId id="395" r:id="rId8"/>
    <p:sldId id="393" r:id="rId9"/>
    <p:sldId id="414" r:id="rId10"/>
    <p:sldId id="415" r:id="rId11"/>
  </p:sldIdLst>
  <p:sldSz cx="9144000" cy="5143500" type="screen16x9"/>
  <p:notesSz cx="6799263"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0808"/>
    <a:srgbClr val="000000"/>
    <a:srgbClr val="069472"/>
    <a:srgbClr val="0AE6B2"/>
    <a:srgbClr val="08C094"/>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0" autoAdjust="0"/>
    <p:restoredTop sz="71199" autoAdjust="0"/>
  </p:normalViewPr>
  <p:slideViewPr>
    <p:cSldViewPr showGuides="1">
      <p:cViewPr varScale="1">
        <p:scale>
          <a:sx n="81" d="100"/>
          <a:sy n="81" d="100"/>
        </p:scale>
        <p:origin x="1406" y="53"/>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75F746E1-4FC2-478F-911F-91745406CF04}" type="datetimeFigureOut">
              <a:rPr lang="de-DE" smtClean="0"/>
              <a:t>17.09.2019</a:t>
            </a:fld>
            <a:endParaRPr lang="de-DE"/>
          </a:p>
        </p:txBody>
      </p:sp>
      <p:sp>
        <p:nvSpPr>
          <p:cNvPr id="4" name="Folienbildplatzhalter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D3827BEF-33D4-4B66-9DCE-8A93B7BB9755}" type="slidenum">
              <a:rPr lang="de-DE" smtClean="0"/>
              <a:t>‹#›</a:t>
            </a:fld>
            <a:endParaRPr lang="de-DE"/>
          </a:p>
        </p:txBody>
      </p:sp>
    </p:spTree>
    <p:extLst>
      <p:ext uri="{BB962C8B-B14F-4D97-AF65-F5344CB8AC3E}">
        <p14:creationId xmlns:p14="http://schemas.microsoft.com/office/powerpoint/2010/main" val="3721001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3827BEF-33D4-4B66-9DCE-8A93B7BB9755}" type="slidenum">
              <a:rPr lang="de-DE" smtClean="0"/>
              <a:t>2</a:t>
            </a:fld>
            <a:endParaRPr lang="de-DE"/>
          </a:p>
        </p:txBody>
      </p:sp>
    </p:spTree>
    <p:extLst>
      <p:ext uri="{BB962C8B-B14F-4D97-AF65-F5344CB8AC3E}">
        <p14:creationId xmlns:p14="http://schemas.microsoft.com/office/powerpoint/2010/main" val="61892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Connection ESTRACK </a:t>
            </a:r>
            <a:r>
              <a:rPr lang="de-DE" dirty="0" err="1"/>
              <a:t>with</a:t>
            </a:r>
            <a:r>
              <a:rPr lang="de-DE" dirty="0"/>
              <a:t> </a:t>
            </a:r>
            <a:r>
              <a:rPr lang="de-DE" dirty="0" err="1"/>
              <a:t>russian</a:t>
            </a:r>
            <a:r>
              <a:rPr lang="de-DE" dirty="0"/>
              <a:t> G/S (Bear Lakes + </a:t>
            </a:r>
            <a:r>
              <a:rPr lang="de-DE" dirty="0" err="1"/>
              <a:t>Kalyazin</a:t>
            </a:r>
            <a:r>
              <a:rPr lang="de-DE" dirty="0"/>
              <a:t>) </a:t>
            </a:r>
            <a:r>
              <a:rPr lang="de-DE" dirty="0" err="1"/>
              <a:t>during</a:t>
            </a:r>
            <a:r>
              <a:rPr lang="de-DE" dirty="0"/>
              <a:t> MEX was </a:t>
            </a:r>
            <a:r>
              <a:rPr lang="de-DE" dirty="0" err="1"/>
              <a:t>fairly</a:t>
            </a:r>
            <a:r>
              <a:rPr lang="de-DE" dirty="0"/>
              <a:t> </a:t>
            </a:r>
            <a:r>
              <a:rPr lang="de-DE" dirty="0" err="1"/>
              <a:t>complex</a:t>
            </a:r>
            <a:endParaRPr lang="de-DE" dirty="0"/>
          </a:p>
          <a:p>
            <a:pPr marL="171450" indent="-171450">
              <a:buFont typeface="Arial" panose="020B0604020202020204" pitchFamily="34" charset="0"/>
              <a:buChar char="•"/>
            </a:pPr>
            <a:r>
              <a:rPr lang="de-DE" dirty="0"/>
              <a:t>G/S </a:t>
            </a:r>
            <a:r>
              <a:rPr lang="de-DE" dirty="0" err="1"/>
              <a:t>certification</a:t>
            </a:r>
            <a:r>
              <a:rPr lang="de-DE" dirty="0"/>
              <a:t> </a:t>
            </a:r>
            <a:r>
              <a:rPr lang="de-DE" dirty="0" err="1"/>
              <a:t>could</a:t>
            </a:r>
            <a:r>
              <a:rPr lang="de-DE" dirty="0"/>
              <a:t> </a:t>
            </a:r>
            <a:r>
              <a:rPr lang="de-DE" dirty="0" err="1"/>
              <a:t>be</a:t>
            </a:r>
            <a:r>
              <a:rPr lang="de-DE" dirty="0"/>
              <a:t> </a:t>
            </a:r>
            <a:r>
              <a:rPr lang="de-DE" dirty="0" err="1"/>
              <a:t>interesting</a:t>
            </a:r>
            <a:r>
              <a:rPr lang="de-DE" dirty="0"/>
              <a:t>. 2 </a:t>
            </a:r>
            <a:r>
              <a:rPr lang="de-DE" dirty="0" err="1"/>
              <a:t>antennas</a:t>
            </a:r>
            <a:r>
              <a:rPr lang="de-DE" dirty="0"/>
              <a:t> will </a:t>
            </a:r>
            <a:r>
              <a:rPr lang="de-DE" dirty="0" err="1"/>
              <a:t>be</a:t>
            </a:r>
            <a:r>
              <a:rPr lang="de-DE" dirty="0"/>
              <a:t> </a:t>
            </a:r>
            <a:r>
              <a:rPr lang="de-DE" dirty="0" err="1"/>
              <a:t>built</a:t>
            </a:r>
            <a:r>
              <a:rPr lang="de-DE" dirty="0"/>
              <a:t> </a:t>
            </a:r>
            <a:r>
              <a:rPr lang="de-DE" dirty="0" err="1"/>
              <a:t>for</a:t>
            </a:r>
            <a:r>
              <a:rPr lang="de-DE" dirty="0"/>
              <a:t> H2Sat. </a:t>
            </a:r>
            <a:r>
              <a:rPr lang="de-DE" dirty="0" err="1"/>
              <a:t>They</a:t>
            </a:r>
            <a:r>
              <a:rPr lang="de-DE" dirty="0"/>
              <a:t> </a:t>
            </a:r>
            <a:r>
              <a:rPr lang="de-DE" dirty="0" err="1"/>
              <a:t>cannot</a:t>
            </a:r>
            <a:r>
              <a:rPr lang="de-DE" dirty="0"/>
              <a:t> </a:t>
            </a:r>
            <a:r>
              <a:rPr lang="de-DE" dirty="0" err="1"/>
              <a:t>be</a:t>
            </a:r>
            <a:r>
              <a:rPr lang="de-DE" dirty="0"/>
              <a:t> </a:t>
            </a:r>
            <a:r>
              <a:rPr lang="de-DE" dirty="0" err="1"/>
              <a:t>used</a:t>
            </a:r>
            <a:r>
              <a:rPr lang="de-DE" dirty="0"/>
              <a:t> </a:t>
            </a:r>
            <a:r>
              <a:rPr lang="de-DE" dirty="0" err="1"/>
              <a:t>immediately</a:t>
            </a:r>
            <a:r>
              <a:rPr lang="de-DE" dirty="0"/>
              <a:t> </a:t>
            </a:r>
            <a:r>
              <a:rPr lang="de-DE" dirty="0" err="1"/>
              <a:t>for</a:t>
            </a:r>
            <a:r>
              <a:rPr lang="de-DE" dirty="0"/>
              <a:t> </a:t>
            </a:r>
            <a:r>
              <a:rPr lang="de-DE" dirty="0" err="1"/>
              <a:t>other</a:t>
            </a:r>
            <a:r>
              <a:rPr lang="de-DE" dirty="0"/>
              <a:t> </a:t>
            </a:r>
            <a:r>
              <a:rPr lang="de-DE" dirty="0" err="1"/>
              <a:t>missions</a:t>
            </a:r>
            <a:r>
              <a:rPr lang="de-DE" dirty="0"/>
              <a:t>.</a:t>
            </a:r>
          </a:p>
        </p:txBody>
      </p:sp>
      <p:sp>
        <p:nvSpPr>
          <p:cNvPr id="4" name="Foliennummernplatzhalter 3"/>
          <p:cNvSpPr>
            <a:spLocks noGrp="1"/>
          </p:cNvSpPr>
          <p:nvPr>
            <p:ph type="sldNum" sz="quarter" idx="5"/>
          </p:nvPr>
        </p:nvSpPr>
        <p:spPr/>
        <p:txBody>
          <a:bodyPr/>
          <a:lstStyle/>
          <a:p>
            <a:fld id="{D3827BEF-33D4-4B66-9DCE-8A93B7BB9755}" type="slidenum">
              <a:rPr lang="de-DE" smtClean="0"/>
              <a:t>3</a:t>
            </a:fld>
            <a:endParaRPr lang="de-DE"/>
          </a:p>
        </p:txBody>
      </p:sp>
    </p:spTree>
    <p:extLst>
      <p:ext uri="{BB962C8B-B14F-4D97-AF65-F5344CB8AC3E}">
        <p14:creationId xmlns:p14="http://schemas.microsoft.com/office/powerpoint/2010/main" val="1995524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Extract from paper: “For today’s satellite missions the ground station coverage is ‘manually’ calculated and the ground stations and antennas are booked as required for the mission. The connections to the different ground stations and by that to the spacecraft are managed by the mission itself. Knowing that also an uninterrupted handover can be achieved, a central service ensuring a TC uplink could be established offering a central TC uplink service. The missions subscribing to this service would then not be forced to check ground station coverage themselves, but could send a TC and the central service would ensure that the command is uplinked as required.”</a:t>
            </a:r>
            <a:endParaRPr lang="de-DE" sz="1000" dirty="0"/>
          </a:p>
        </p:txBody>
      </p:sp>
      <p:sp>
        <p:nvSpPr>
          <p:cNvPr id="4" name="Foliennummernplatzhalter 3"/>
          <p:cNvSpPr>
            <a:spLocks noGrp="1"/>
          </p:cNvSpPr>
          <p:nvPr>
            <p:ph type="sldNum" sz="quarter" idx="5"/>
          </p:nvPr>
        </p:nvSpPr>
        <p:spPr/>
        <p:txBody>
          <a:bodyPr/>
          <a:lstStyle/>
          <a:p>
            <a:fld id="{D3827BEF-33D4-4B66-9DCE-8A93B7BB9755}" type="slidenum">
              <a:rPr lang="de-DE" smtClean="0"/>
              <a:t>4</a:t>
            </a:fld>
            <a:endParaRPr lang="de-DE"/>
          </a:p>
        </p:txBody>
      </p:sp>
    </p:spTree>
    <p:extLst>
      <p:ext uri="{BB962C8B-B14F-4D97-AF65-F5344CB8AC3E}">
        <p14:creationId xmlns:p14="http://schemas.microsoft.com/office/powerpoint/2010/main" val="37173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TTCP (</a:t>
            </a:r>
            <a:r>
              <a:rPr lang="de-DE" dirty="0" err="1"/>
              <a:t>Telemetry</a:t>
            </a:r>
            <a:r>
              <a:rPr lang="de-DE" dirty="0"/>
              <a:t> and </a:t>
            </a:r>
            <a:r>
              <a:rPr lang="de-DE" dirty="0" err="1"/>
              <a:t>Telecommand</a:t>
            </a:r>
            <a:r>
              <a:rPr lang="de-DE" dirty="0"/>
              <a:t> </a:t>
            </a:r>
            <a:r>
              <a:rPr lang="de-DE" dirty="0" err="1"/>
              <a:t>Processor</a:t>
            </a:r>
            <a:r>
              <a:rPr lang="de-DE" dirty="0"/>
              <a:t>): </a:t>
            </a:r>
            <a:r>
              <a:rPr lang="de-DE" dirty="0" err="1"/>
              <a:t>replaces</a:t>
            </a:r>
            <a:r>
              <a:rPr lang="de-DE" dirty="0"/>
              <a:t> </a:t>
            </a:r>
            <a:r>
              <a:rPr lang="de-DE" dirty="0" err="1"/>
              <a:t>among</a:t>
            </a:r>
            <a:r>
              <a:rPr lang="de-DE" dirty="0"/>
              <a:t> </a:t>
            </a:r>
            <a:r>
              <a:rPr lang="de-DE" dirty="0" err="1"/>
              <a:t>others</a:t>
            </a:r>
            <a:r>
              <a:rPr lang="de-DE" dirty="0"/>
              <a:t> IFMS; Cortex </a:t>
            </a:r>
            <a:r>
              <a:rPr lang="de-DE" dirty="0" err="1"/>
              <a:t>is</a:t>
            </a:r>
            <a:r>
              <a:rPr lang="de-DE" dirty="0"/>
              <a:t> </a:t>
            </a:r>
            <a:r>
              <a:rPr lang="de-DE" dirty="0" err="1"/>
              <a:t>internationally</a:t>
            </a:r>
            <a:r>
              <a:rPr lang="de-DE" dirty="0"/>
              <a:t> </a:t>
            </a:r>
            <a:r>
              <a:rPr lang="de-DE" dirty="0" err="1"/>
              <a:t>acknowledged</a:t>
            </a:r>
            <a:r>
              <a:rPr lang="de-DE" dirty="0"/>
              <a:t> but </a:t>
            </a:r>
            <a:r>
              <a:rPr lang="de-DE" dirty="0" err="1"/>
              <a:t>misses</a:t>
            </a:r>
            <a:r>
              <a:rPr lang="de-DE" dirty="0"/>
              <a:t> </a:t>
            </a:r>
            <a:r>
              <a:rPr lang="de-DE" dirty="0" err="1"/>
              <a:t>performance</a:t>
            </a:r>
            <a:r>
              <a:rPr lang="de-DE" dirty="0"/>
              <a:t> </a:t>
            </a:r>
            <a:r>
              <a:rPr lang="de-DE" dirty="0" err="1"/>
              <a:t>especially</a:t>
            </a:r>
            <a:r>
              <a:rPr lang="de-DE" dirty="0"/>
              <a:t> </a:t>
            </a:r>
            <a:r>
              <a:rPr lang="de-DE" dirty="0" err="1"/>
              <a:t>for</a:t>
            </a:r>
            <a:r>
              <a:rPr lang="de-DE" dirty="0"/>
              <a:t> </a:t>
            </a:r>
            <a:r>
              <a:rPr lang="de-DE" dirty="0" err="1"/>
              <a:t>DeepSpace</a:t>
            </a:r>
            <a:r>
              <a:rPr lang="de-DE" dirty="0"/>
              <a:t> </a:t>
            </a:r>
            <a:r>
              <a:rPr lang="de-DE" dirty="0" err="1"/>
              <a:t>missions</a:t>
            </a:r>
            <a:r>
              <a:rPr lang="de-DE" dirty="0"/>
              <a:t>; </a:t>
            </a:r>
            <a:r>
              <a:rPr lang="de-DE" dirty="0" err="1"/>
              <a:t>currently</a:t>
            </a:r>
            <a:r>
              <a:rPr lang="de-DE" dirty="0"/>
              <a:t> 3 ESTRACK G/S </a:t>
            </a:r>
            <a:r>
              <a:rPr lang="de-DE" dirty="0" err="1"/>
              <a:t>are</a:t>
            </a:r>
            <a:r>
              <a:rPr lang="de-DE" dirty="0"/>
              <a:t> </a:t>
            </a:r>
            <a:r>
              <a:rPr lang="de-DE" dirty="0" err="1"/>
              <a:t>equipped</a:t>
            </a:r>
            <a:r>
              <a:rPr lang="de-DE" dirty="0"/>
              <a:t> </a:t>
            </a:r>
            <a:r>
              <a:rPr lang="de-DE" dirty="0" err="1"/>
              <a:t>with</a:t>
            </a:r>
            <a:r>
              <a:rPr lang="de-DE" dirty="0"/>
              <a:t> TTCP</a:t>
            </a:r>
          </a:p>
        </p:txBody>
      </p:sp>
      <p:sp>
        <p:nvSpPr>
          <p:cNvPr id="4" name="Foliennummernplatzhalter 3"/>
          <p:cNvSpPr>
            <a:spLocks noGrp="1"/>
          </p:cNvSpPr>
          <p:nvPr>
            <p:ph type="sldNum" sz="quarter" idx="5"/>
          </p:nvPr>
        </p:nvSpPr>
        <p:spPr/>
        <p:txBody>
          <a:bodyPr/>
          <a:lstStyle/>
          <a:p>
            <a:fld id="{D3827BEF-33D4-4B66-9DCE-8A93B7BB9755}" type="slidenum">
              <a:rPr lang="de-DE" smtClean="0"/>
              <a:t>5</a:t>
            </a:fld>
            <a:endParaRPr lang="de-DE"/>
          </a:p>
        </p:txBody>
      </p:sp>
    </p:spTree>
    <p:extLst>
      <p:ext uri="{BB962C8B-B14F-4D97-AF65-F5344CB8AC3E}">
        <p14:creationId xmlns:p14="http://schemas.microsoft.com/office/powerpoint/2010/main" val="419075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27BEF-33D4-4B66-9DCE-8A93B7BB9755}"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643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3827BEF-33D4-4B66-9DCE-8A93B7BB9755}" type="slidenum">
              <a:rPr lang="de-DE" smtClean="0"/>
              <a:t>8</a:t>
            </a:fld>
            <a:endParaRPr lang="de-DE"/>
          </a:p>
        </p:txBody>
      </p:sp>
    </p:spTree>
    <p:extLst>
      <p:ext uri="{BB962C8B-B14F-4D97-AF65-F5344CB8AC3E}">
        <p14:creationId xmlns:p14="http://schemas.microsoft.com/office/powerpoint/2010/main" val="807177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s/slide1.xml"/><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6.xml"/><Relationship Id="rId4" Type="http://schemas.openxmlformats.org/officeDocument/2006/relationships/image" Target="../media/image4.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CISYS Bringing Idea">
    <p:bg>
      <p:bgPr>
        <a:gradFill rotWithShape="1">
          <a:gsLst>
            <a:gs pos="0">
              <a:schemeClr val="accent5"/>
            </a:gs>
            <a:gs pos="100000">
              <a:schemeClr val="accent5">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1602000" y="1417589"/>
            <a:ext cx="5940000" cy="2308324"/>
          </a:xfrm>
        </p:spPr>
        <p:txBody>
          <a:bodyPr lIns="180000">
            <a:spAutoFit/>
          </a:bodyPr>
          <a:lstStyle>
            <a:lvl1pPr>
              <a:defRPr sz="4800">
                <a:solidFill>
                  <a:srgbClr val="FAFAFA"/>
                </a:solidFill>
              </a:defRPr>
            </a:lvl1pPr>
          </a:lstStyle>
          <a:p>
            <a:r>
              <a:rPr lang="en-US" dirty="0"/>
              <a:t>CLICK TO EDIT MASTER TITLE STYLE</a:t>
            </a:r>
            <a:endParaRPr lang="en-GB"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9931" y="0"/>
            <a:ext cx="1364069" cy="504056"/>
          </a:xfrm>
          <a:prstGeom prst="rect">
            <a:avLst/>
          </a:prstGeom>
        </p:spPr>
      </p:pic>
    </p:spTree>
    <p:extLst>
      <p:ext uri="{BB962C8B-B14F-4D97-AF65-F5344CB8AC3E}">
        <p14:creationId xmlns:p14="http://schemas.microsoft.com/office/powerpoint/2010/main" val="39917649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CISYS Bringing Idea">
    <p:bg>
      <p:bgPr>
        <a:gradFill rotWithShape="1">
          <a:gsLst>
            <a:gs pos="0">
              <a:schemeClr val="accent5"/>
            </a:gs>
            <a:gs pos="100000">
              <a:schemeClr val="accent5">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1602000" y="1417589"/>
            <a:ext cx="5940000" cy="2308324"/>
          </a:xfrm>
        </p:spPr>
        <p:txBody>
          <a:bodyPr lIns="180000">
            <a:spAutoFit/>
          </a:bodyPr>
          <a:lstStyle>
            <a:lvl1pPr>
              <a:defRPr sz="4800">
                <a:solidFill>
                  <a:srgbClr val="FAFAFA"/>
                </a:solidFill>
              </a:defRPr>
            </a:lvl1pPr>
          </a:lstStyle>
          <a:p>
            <a:r>
              <a:rPr lang="en-US" dirty="0"/>
              <a:t>CLICK TO EDIT MASTER TITLE STYLE</a:t>
            </a:r>
            <a:endParaRPr lang="en-GB" dirty="0"/>
          </a:p>
        </p:txBody>
      </p:sp>
    </p:spTree>
    <p:extLst>
      <p:ext uri="{BB962C8B-B14F-4D97-AF65-F5344CB8AC3E}">
        <p14:creationId xmlns:p14="http://schemas.microsoft.com/office/powerpoint/2010/main" val="836472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CISYS Bringing Idea">
    <p:bg>
      <p:bgPr>
        <a:solidFill>
          <a:schemeClr val="tx1"/>
        </a:solidFill>
        <a:effectLst/>
      </p:bgPr>
    </p:bg>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7599" y="0"/>
            <a:ext cx="1366401" cy="504000"/>
          </a:xfrm>
          <a:prstGeom prst="rect">
            <a:avLst/>
          </a:prstGeom>
        </p:spPr>
      </p:pic>
      <p:sp>
        <p:nvSpPr>
          <p:cNvPr id="7" name="Content Placeholder 2"/>
          <p:cNvSpPr>
            <a:spLocks noGrp="1"/>
          </p:cNvSpPr>
          <p:nvPr>
            <p:ph idx="1"/>
          </p:nvPr>
        </p:nvSpPr>
        <p:spPr>
          <a:xfrm>
            <a:off x="170918" y="623308"/>
            <a:ext cx="8844897" cy="4252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Rechteck 4"/>
          <p:cNvSpPr/>
          <p:nvPr userDrawn="1"/>
        </p:nvSpPr>
        <p:spPr>
          <a:xfrm>
            <a:off x="-1" y="0"/>
            <a:ext cx="7777599" cy="504000"/>
          </a:xfrm>
          <a:prstGeom prst="rect">
            <a:avLst/>
          </a:prstGeom>
          <a:gradFill flip="none" rotWithShape="1">
            <a:gsLst>
              <a:gs pos="60000">
                <a:srgbClr val="E9E9E9"/>
              </a:gs>
              <a:gs pos="0">
                <a:schemeClr val="tx2">
                  <a:lumMod val="8500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noFill/>
              </a:ln>
            </a:endParaRPr>
          </a:p>
        </p:txBody>
      </p:sp>
      <p:sp>
        <p:nvSpPr>
          <p:cNvPr id="9" name="Title Placeholder 1"/>
          <p:cNvSpPr>
            <a:spLocks noGrp="1"/>
          </p:cNvSpPr>
          <p:nvPr>
            <p:ph type="title"/>
          </p:nvPr>
        </p:nvSpPr>
        <p:spPr bwMode="auto">
          <a:xfrm>
            <a:off x="115889" y="46022"/>
            <a:ext cx="7552455"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700"/>
            </a:lvl1pPr>
          </a:lstStyle>
          <a:p>
            <a:pPr lvl="0"/>
            <a:r>
              <a:rPr lang="de-DE" dirty="0"/>
              <a:t>Titelmasterformat durch Klicken</a:t>
            </a:r>
            <a:endParaRPr lang="en-GB" dirty="0"/>
          </a:p>
        </p:txBody>
      </p:sp>
      <p:sp>
        <p:nvSpPr>
          <p:cNvPr id="17" name="Rechteck 16"/>
          <p:cNvSpPr/>
          <p:nvPr userDrawn="1"/>
        </p:nvSpPr>
        <p:spPr>
          <a:xfrm rot="10800000">
            <a:off x="1366400" y="4876006"/>
            <a:ext cx="7777599" cy="267493"/>
          </a:xfrm>
          <a:prstGeom prst="rect">
            <a:avLst/>
          </a:prstGeom>
          <a:gradFill flip="none" rotWithShape="1">
            <a:gsLst>
              <a:gs pos="60000">
                <a:srgbClr val="E9E9E9"/>
              </a:gs>
              <a:gs pos="0">
                <a:schemeClr val="tx2">
                  <a:lumMod val="8500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noFill/>
              </a:ln>
            </a:endParaRPr>
          </a:p>
        </p:txBody>
      </p:sp>
      <p:pic>
        <p:nvPicPr>
          <p:cNvPr id="18" name="Picture 2" descr="D:\14_Icons\o_collection\o_collection_png\white\64x64\home.png">
            <a:hlinkClick r:id="rId3" action="ppaction://hlinksldjump"/>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97598" y="4914887"/>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D:\14_Icons\o_collection\o_collection_png\white\64x64\satellite.png">
            <a:hlinkClick r:id="" action="ppaction://noaction"/>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856574" y="4914887"/>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D:\14_Icons\o_collection\o_collection_png\white\64x64\navigate_left.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374526" y="4914887"/>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D:\14_Icons\o_collection\o_collection_png\white\64x64\navigate_right.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633502" y="4914887"/>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D:\14_Icons\o_collection\o_collection_png\white\64x64\navigate_up.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892480" y="4914887"/>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D:\14_Icons\o_collection\o_collection_png\white\64x64\cube_molecule2.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115550" y="4914887"/>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27" name="Interaktive Schaltfläche: Anpassen 26">
            <a:hlinkClick r:id="rId10" action="ppaction://hlinksldjump" highlightClick="1"/>
          </p:cNvPr>
          <p:cNvSpPr/>
          <p:nvPr userDrawn="1"/>
        </p:nvSpPr>
        <p:spPr>
          <a:xfrm>
            <a:off x="8115550" y="4914887"/>
            <a:ext cx="180000" cy="180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Interaktive Schaltfläche: Anpassen 27">
            <a:hlinkClick r:id="" action="ppaction://hlinkshowjump?jump=previousslide" highlightClick="1"/>
          </p:cNvPr>
          <p:cNvSpPr/>
          <p:nvPr userDrawn="1"/>
        </p:nvSpPr>
        <p:spPr>
          <a:xfrm>
            <a:off x="8374526" y="4914887"/>
            <a:ext cx="180000" cy="180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Interaktive Schaltfläche: Anpassen 28">
            <a:hlinkClick r:id="" action="ppaction://hlinkshowjump?jump=nextslide" highlightClick="1"/>
          </p:cNvPr>
          <p:cNvSpPr/>
          <p:nvPr userDrawn="1"/>
        </p:nvSpPr>
        <p:spPr>
          <a:xfrm>
            <a:off x="8633502" y="4919753"/>
            <a:ext cx="180000" cy="180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Interaktive Schaltfläche: Anpassen 29">
            <a:hlinkClick r:id="" action="ppaction://hlinkshowjump?jump=lastslideviewed" highlightClick="1"/>
          </p:cNvPr>
          <p:cNvSpPr/>
          <p:nvPr userDrawn="1"/>
        </p:nvSpPr>
        <p:spPr>
          <a:xfrm>
            <a:off x="8892480" y="4914887"/>
            <a:ext cx="180000" cy="180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52782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SCISYS 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14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CISYS Hero Picture Layout">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Hero Image Picture</a:t>
            </a:r>
          </a:p>
        </p:txBody>
      </p:sp>
    </p:spTree>
    <p:extLst>
      <p:ext uri="{BB962C8B-B14F-4D97-AF65-F5344CB8AC3E}">
        <p14:creationId xmlns:p14="http://schemas.microsoft.com/office/powerpoint/2010/main" val="150024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SCISYS PLC Title Slide Layout">
    <p:spTree>
      <p:nvGrpSpPr>
        <p:cNvPr id="1" name=""/>
        <p:cNvGrpSpPr/>
        <p:nvPr/>
      </p:nvGrpSpPr>
      <p:grpSpPr>
        <a:xfrm>
          <a:off x="0" y="0"/>
          <a:ext cx="0" cy="0"/>
          <a:chOff x="0" y="0"/>
          <a:chExt cx="0" cy="0"/>
        </a:xfrm>
      </p:grpSpPr>
      <p:sp>
        <p:nvSpPr>
          <p:cNvPr id="39" name="Round Single Corner Rectangle 38"/>
          <p:cNvSpPr/>
          <p:nvPr/>
        </p:nvSpPr>
        <p:spPr>
          <a:xfrm flipV="1">
            <a:off x="-1" y="1229185"/>
            <a:ext cx="9052162" cy="1234553"/>
          </a:xfrm>
          <a:prstGeom prst="round1Rect">
            <a:avLst>
              <a:gd name="adj" fmla="val 1919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Title 9"/>
          <p:cNvSpPr>
            <a:spLocks noGrp="1"/>
          </p:cNvSpPr>
          <p:nvPr>
            <p:ph type="title"/>
          </p:nvPr>
        </p:nvSpPr>
        <p:spPr>
          <a:xfrm>
            <a:off x="72000" y="1268465"/>
            <a:ext cx="9000000" cy="357950"/>
          </a:xfrm>
        </p:spPr>
        <p:txBody>
          <a:bodyPr vert="horz" wrap="none" anchor="t" anchorCtr="0">
            <a:noAutofit/>
          </a:bodyPr>
          <a:lstStyle>
            <a:lvl1pPr algn="ctr">
              <a:defRPr sz="1800">
                <a:solidFill>
                  <a:schemeClr val="bg1"/>
                </a:solidFill>
              </a:defRPr>
            </a:lvl1pPr>
          </a:lstStyle>
          <a:p>
            <a:r>
              <a:rPr lang="de-DE"/>
              <a:t>Mastertitelformat bearbeiten</a:t>
            </a:r>
            <a:endParaRPr lang="en-GB" dirty="0"/>
          </a:p>
        </p:txBody>
      </p:sp>
      <p:sp>
        <p:nvSpPr>
          <p:cNvPr id="12" name="Subtitle 2"/>
          <p:cNvSpPr>
            <a:spLocks noGrp="1"/>
          </p:cNvSpPr>
          <p:nvPr>
            <p:ph type="subTitle" idx="1"/>
          </p:nvPr>
        </p:nvSpPr>
        <p:spPr>
          <a:xfrm>
            <a:off x="72000" y="1647847"/>
            <a:ext cx="9000000" cy="320243"/>
          </a:xfrm>
        </p:spPr>
        <p:txBody>
          <a:bodyPr vert="horz" wrap="none" anchor="t" anchorCtr="0">
            <a:noAutofit/>
          </a:bodyPr>
          <a:lstStyle>
            <a:lvl1pPr marL="0" indent="0" algn="ctr">
              <a:buNone/>
              <a:defRPr sz="15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Master-Untertitelformat bearbeiten</a:t>
            </a:r>
            <a:endParaRPr lang="en-GB" dirty="0"/>
          </a:p>
        </p:txBody>
      </p:sp>
      <p:sp>
        <p:nvSpPr>
          <p:cNvPr id="9" name="Text Placeholder 2"/>
          <p:cNvSpPr>
            <a:spLocks noGrp="1"/>
          </p:cNvSpPr>
          <p:nvPr>
            <p:ph type="body" sz="quarter" idx="12" hasCustomPrompt="1"/>
          </p:nvPr>
        </p:nvSpPr>
        <p:spPr>
          <a:xfrm>
            <a:off x="70109" y="1977684"/>
            <a:ext cx="8994755" cy="270030"/>
          </a:xfrm>
        </p:spPr>
        <p:txBody>
          <a:bodyPr>
            <a:noAutofit/>
          </a:bodyPr>
          <a:lstStyle>
            <a:lvl1pPr marL="0" indent="0" algn="ctr">
              <a:buNone/>
              <a:defRPr sz="1200" baseline="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en-GB" dirty="0"/>
              <a:t>Moderator 1 und Moderator 2</a:t>
            </a:r>
          </a:p>
        </p:txBody>
      </p:sp>
      <p:sp>
        <p:nvSpPr>
          <p:cNvPr id="10" name="Text Placeholder 2"/>
          <p:cNvSpPr>
            <a:spLocks noGrp="1"/>
          </p:cNvSpPr>
          <p:nvPr>
            <p:ph type="body" sz="quarter" idx="13" hasCustomPrompt="1"/>
          </p:nvPr>
        </p:nvSpPr>
        <p:spPr>
          <a:xfrm>
            <a:off x="70109" y="2193708"/>
            <a:ext cx="8994755" cy="270030"/>
          </a:xfrm>
        </p:spPr>
        <p:txBody>
          <a:bodyPr>
            <a:noAutofit/>
          </a:bodyPr>
          <a:lstStyle>
            <a:lvl1pPr marL="0" indent="0" algn="ctr">
              <a:buNone/>
              <a:defRPr sz="1200" baseline="0">
                <a:solidFill>
                  <a:schemeClr val="bg1"/>
                </a:solidFil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lvl="0"/>
            <a:r>
              <a:rPr lang="en-GB" dirty="0"/>
              <a:t>Datum </a:t>
            </a:r>
            <a:r>
              <a:rPr lang="en-GB" dirty="0" err="1"/>
              <a:t>einfügen</a:t>
            </a:r>
            <a:endParaRPr lang="en-GB" dirty="0"/>
          </a:p>
        </p:txBody>
      </p:sp>
      <p:pic>
        <p:nvPicPr>
          <p:cNvPr id="13" name="Picture 2" descr="D:\Work\SciSys\Internal\Design\Logos\SCISYS-Horizontal\SCISYS-Colour-Horizontal-JPG\SCISYS-Colour-Horizontal-Med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844" y="99487"/>
            <a:ext cx="2808312" cy="1036914"/>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5B88549E-B8E0-46FC-B401-1C6AFCB42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4" y="2571751"/>
            <a:ext cx="8964000" cy="2257325"/>
          </a:xfrm>
          <a:prstGeom prst="rect">
            <a:avLst/>
          </a:prstGeom>
        </p:spPr>
      </p:pic>
      <p:sp>
        <p:nvSpPr>
          <p:cNvPr id="14" name="Round Single Corner Rectangle 38">
            <a:extLst>
              <a:ext uri="{FF2B5EF4-FFF2-40B4-BE49-F238E27FC236}">
                <a16:creationId xmlns:a16="http://schemas.microsoft.com/office/drawing/2014/main" id="{91AEF174-D7F8-4601-9919-7127BE05352B}"/>
              </a:ext>
            </a:extLst>
          </p:cNvPr>
          <p:cNvSpPr/>
          <p:nvPr userDrawn="1"/>
        </p:nvSpPr>
        <p:spPr>
          <a:xfrm flipV="1">
            <a:off x="-1" y="1229185"/>
            <a:ext cx="9052162" cy="1234553"/>
          </a:xfrm>
          <a:prstGeom prst="round1Rect">
            <a:avLst>
              <a:gd name="adj" fmla="val 1919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5" name="Picture 2" descr="D:\Work\SciSys\Internal\Design\Logos\SCISYS-Horizontal\SCISYS-Colour-Horizontal-JPG\SCISYS-Colour-Horizontal-Medium.jpg">
            <a:extLst>
              <a:ext uri="{FF2B5EF4-FFF2-40B4-BE49-F238E27FC236}">
                <a16:creationId xmlns:a16="http://schemas.microsoft.com/office/drawing/2014/main" id="{69E78CAF-374D-4F1E-A411-DC02F536FB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67844" y="99487"/>
            <a:ext cx="2808312" cy="1036914"/>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C984CBDB-EF43-4D1D-AFF5-BC80FC6087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54" y="2571751"/>
            <a:ext cx="8964000" cy="2257325"/>
          </a:xfrm>
          <a:prstGeom prst="rect">
            <a:avLst/>
          </a:prstGeom>
        </p:spPr>
      </p:pic>
    </p:spTree>
    <p:extLst>
      <p:ext uri="{BB962C8B-B14F-4D97-AF65-F5344CB8AC3E}">
        <p14:creationId xmlns:p14="http://schemas.microsoft.com/office/powerpoint/2010/main" val="3888859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0918" y="623308"/>
            <a:ext cx="8844897" cy="4117760"/>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0" name="Round Single Corner Rectangle 9"/>
          <p:cNvSpPr/>
          <p:nvPr/>
        </p:nvSpPr>
        <p:spPr>
          <a:xfrm flipV="1">
            <a:off x="0" y="0"/>
            <a:ext cx="9144000" cy="519113"/>
          </a:xfrm>
          <a:prstGeom prst="round1Rect">
            <a:avLst>
              <a:gd name="adj" fmla="val 35084"/>
            </a:avLst>
          </a:prstGeom>
          <a:gradFill flip="none" rotWithShape="1">
            <a:gsLst>
              <a:gs pos="0">
                <a:schemeClr val="bg1">
                  <a:lumMod val="85000"/>
                </a:schemeClr>
              </a:gs>
              <a:gs pos="100000">
                <a:schemeClr val="bg1">
                  <a:lumMod val="95000"/>
                  <a:shade val="100000"/>
                  <a:satMod val="115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1" name="Title Placeholder 1"/>
          <p:cNvSpPr>
            <a:spLocks noGrp="1"/>
          </p:cNvSpPr>
          <p:nvPr>
            <p:ph type="title"/>
          </p:nvPr>
        </p:nvSpPr>
        <p:spPr bwMode="auto">
          <a:xfrm>
            <a:off x="115889" y="53579"/>
            <a:ext cx="8897937"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Titelmasterformat durch Klicken bearbeiten</a:t>
            </a:r>
            <a:endParaRPr lang="en-GB" dirty="0"/>
          </a:p>
        </p:txBody>
      </p:sp>
      <p:sp>
        <p:nvSpPr>
          <p:cNvPr id="13" name="Footer Placeholder 4"/>
          <p:cNvSpPr>
            <a:spLocks noGrp="1"/>
          </p:cNvSpPr>
          <p:nvPr>
            <p:ph type="ftr" sz="quarter" idx="3"/>
          </p:nvPr>
        </p:nvSpPr>
        <p:spPr>
          <a:xfrm>
            <a:off x="1619672" y="4826794"/>
            <a:ext cx="5336640" cy="218700"/>
          </a:xfrm>
          <a:prstGeom prst="rect">
            <a:avLst/>
          </a:prstGeom>
          <a:ln>
            <a:solidFill>
              <a:schemeClr val="bg1">
                <a:lumMod val="85000"/>
              </a:schemeClr>
            </a:solidFill>
          </a:ln>
        </p:spPr>
        <p:txBody>
          <a:bodyPr vert="horz" wrap="square" lIns="91440" tIns="45720" rIns="91440" bIns="45720" numCol="1" anchor="ctr" anchorCtr="0" compatLnSpc="1">
            <a:prstTxWarp prst="textNoShape">
              <a:avLst/>
            </a:prstTxWarp>
          </a:bodyPr>
          <a:lstStyle>
            <a:lvl1pPr>
              <a:defRPr sz="1000">
                <a:solidFill>
                  <a:srgbClr val="8B8B8B"/>
                </a:solidFill>
              </a:defRPr>
            </a:lvl1pPr>
          </a:lstStyle>
          <a:p>
            <a:r>
              <a:rPr lang="en-GB"/>
              <a:t>SCISYS Presentation Title</a:t>
            </a:r>
            <a:endParaRPr lang="en-GB" dirty="0"/>
          </a:p>
        </p:txBody>
      </p:sp>
      <p:sp>
        <p:nvSpPr>
          <p:cNvPr id="14" name="Slide Number Placeholder 5"/>
          <p:cNvSpPr>
            <a:spLocks noGrp="1"/>
          </p:cNvSpPr>
          <p:nvPr>
            <p:ph type="sldNum" sz="quarter" idx="4"/>
          </p:nvPr>
        </p:nvSpPr>
        <p:spPr>
          <a:xfrm>
            <a:off x="7027200" y="4826794"/>
            <a:ext cx="500062" cy="219075"/>
          </a:xfrm>
          <a:prstGeom prst="rect">
            <a:avLst/>
          </a:prstGeom>
          <a:ln>
            <a:noFill/>
          </a:ln>
        </p:spPr>
        <p:txBody>
          <a:bodyPr vert="horz" lIns="91440" tIns="45720" rIns="91440" bIns="45720" rtlCol="0" anchor="ctr"/>
          <a:lstStyle>
            <a:lvl1pPr algn="ctr" fontAlgn="auto">
              <a:spcBef>
                <a:spcPts val="0"/>
              </a:spcBef>
              <a:spcAft>
                <a:spcPts val="0"/>
              </a:spcAft>
              <a:defRPr lang="en-GB" sz="1000" smtClean="0">
                <a:solidFill>
                  <a:schemeClr val="tx1">
                    <a:tint val="75000"/>
                  </a:schemeClr>
                </a:solidFill>
                <a:latin typeface="Arial" pitchFamily="34" charset="0"/>
                <a:cs typeface="Arial" pitchFamily="34" charset="0"/>
              </a:defRPr>
            </a:lvl1pPr>
          </a:lstStyle>
          <a:p>
            <a:pPr>
              <a:defRPr/>
            </a:pPr>
            <a:fld id="{CFAAD83B-D0F9-4FC9-98B3-4FF9D03090A9}" type="slidenum">
              <a:rPr>
                <a:solidFill>
                  <a:srgbClr val="1C1C1A">
                    <a:tint val="75000"/>
                  </a:srgbClr>
                </a:solidFill>
              </a:rPr>
              <a:pPr>
                <a:defRPr/>
              </a:pPr>
              <a:t>‹#›</a:t>
            </a:fld>
            <a:endParaRPr>
              <a:solidFill>
                <a:srgbClr val="1C1C1A">
                  <a:tint val="75000"/>
                </a:srgbClr>
              </a:solidFill>
            </a:endParaRPr>
          </a:p>
        </p:txBody>
      </p:sp>
      <p:pic>
        <p:nvPicPr>
          <p:cNvPr id="15" name="Picture 3" descr="G:\chippenham\services\marketing\Communications Team\P2i\Rebranding\Logo\SCISYS-Horizontal\SCISYS-Colour-Horizontal-Transparent\SCISYS-Colour-Horizontal-Lar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7625" y="4741069"/>
            <a:ext cx="1403350" cy="38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 Single Corner Rectangle 15"/>
          <p:cNvSpPr/>
          <p:nvPr/>
        </p:nvSpPr>
        <p:spPr>
          <a:xfrm flipV="1">
            <a:off x="7027201" y="4826794"/>
            <a:ext cx="503237" cy="219075"/>
          </a:xfrm>
          <a:prstGeom prst="round1Rect">
            <a:avLst>
              <a:gd name="adj" fmla="val 38666"/>
            </a:avLst>
          </a:prstGeom>
          <a:ln>
            <a:solidFill>
              <a:schemeClr val="bg1">
                <a:lumMod val="85000"/>
              </a:schemeClr>
            </a:solidFill>
          </a:ln>
        </p:spPr>
        <p:txBody>
          <a:bodyPr anchor="ctr"/>
          <a:lstStyle/>
          <a:p>
            <a:pPr>
              <a:defRPr/>
            </a:pPr>
            <a:endParaRPr lang="en-GB" sz="1000" dirty="0">
              <a:solidFill>
                <a:srgbClr val="1C1C1A">
                  <a:tint val="75000"/>
                </a:srgbClr>
              </a:solidFill>
              <a:cs typeface="Arial" pitchFamily="34" charset="0"/>
            </a:endParaRPr>
          </a:p>
        </p:txBody>
      </p:sp>
      <p:sp>
        <p:nvSpPr>
          <p:cNvPr id="5" name="Date Placeholder 4"/>
          <p:cNvSpPr>
            <a:spLocks noGrp="1"/>
          </p:cNvSpPr>
          <p:nvPr>
            <p:ph type="dt" sz="half" idx="2"/>
          </p:nvPr>
        </p:nvSpPr>
        <p:spPr>
          <a:xfrm>
            <a:off x="170918" y="4826794"/>
            <a:ext cx="1376747" cy="219075"/>
          </a:xfrm>
          <a:prstGeom prst="rect">
            <a:avLst/>
          </a:prstGeom>
          <a:ln>
            <a:solidFill>
              <a:schemeClr val="bg1">
                <a:lumMod val="85000"/>
              </a:schemeClr>
            </a:solidFill>
          </a:ln>
        </p:spPr>
        <p:txBody>
          <a:bodyPr vert="horz" wrap="square" lIns="91440" tIns="45720" rIns="91440" bIns="45720" numCol="1" anchor="ctr" anchorCtr="0" compatLnSpc="1">
            <a:prstTxWarp prst="textNoShape">
              <a:avLst/>
            </a:prstTxWarp>
          </a:bodyPr>
          <a:lstStyle>
            <a:lvl1pPr>
              <a:defRPr lang="en-GB" sz="1000" smtClean="0">
                <a:solidFill>
                  <a:srgbClr val="8B8B8B"/>
                </a:solidFill>
              </a:defRPr>
            </a:lvl1pPr>
          </a:lstStyle>
          <a:p>
            <a:fld id="{F9DD8A2A-135E-4ADD-8866-1E36B0BFE4C4}" type="datetime4">
              <a:rPr lang="en-US"/>
              <a:pPr/>
              <a:t>September 17, 2019</a:t>
            </a:fld>
            <a:endParaRPr dirty="0"/>
          </a:p>
        </p:txBody>
      </p:sp>
    </p:spTree>
    <p:extLst>
      <p:ext uri="{BB962C8B-B14F-4D97-AF65-F5344CB8AC3E}">
        <p14:creationId xmlns:p14="http://schemas.microsoft.com/office/powerpoint/2010/main" val="571079780"/>
      </p:ext>
    </p:extLst>
  </p:cSld>
  <p:clrMap bg1="lt1" tx1="dk1" bg2="lt2" tx2="dk2" accent1="accent1" accent2="accent2" accent3="accent3" accent4="accent4" accent5="accent5" accent6="accent6" hlink="hlink" folHlink="folHlink"/>
  <p:sldLayoutIdLst>
    <p:sldLayoutId id="2147483666" r:id="rId1"/>
    <p:sldLayoutId id="2147483671" r:id="rId2"/>
    <p:sldLayoutId id="2147483670" r:id="rId3"/>
    <p:sldLayoutId id="2147483668" r:id="rId4"/>
    <p:sldLayoutId id="2147483669" r:id="rId5"/>
    <p:sldLayoutId id="214748367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lang="en-GB" sz="3000" b="1" kern="1200" smtClean="0">
          <a:solidFill>
            <a:schemeClr val="accent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5"/>
        </a:buClr>
        <a:buFont typeface="Arial" pitchFamily="34" charset="0"/>
        <a:buChar char="•"/>
        <a:defRPr lang="en-US" sz="2800" kern="120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5"/>
        </a:buClr>
        <a:buFont typeface="Arial" pitchFamily="34" charset="0"/>
        <a:buChar char="»"/>
        <a:defRPr lang="en-US" sz="2400" kern="1200" smtClean="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5"/>
        </a:buClr>
        <a:buFont typeface="Arial" pitchFamily="34" charset="0"/>
        <a:buChar char="›"/>
        <a:defRPr lang="en-US" sz="2000" kern="1200" smtClean="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5"/>
        </a:buClr>
        <a:buFont typeface="Arial" pitchFamily="34" charset="0"/>
        <a:buChar char="-"/>
        <a:defRPr lang="en-US" sz="2000" kern="1200" smtClean="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lang="en-GB" sz="2000" kern="120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s://aws.amazon.com/de/ground-statio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ssllabs.com/ssltest/analyze.html?d=goonhilly.org" TargetMode="External"/><Relationship Id="rId4" Type="http://schemas.openxmlformats.org/officeDocument/2006/relationships/hyperlink" Target="https://business.esa.int/sites/default/files/Announcement%20of%20Opportunity%20-%20ESA%20Secure%20Satcom%20for%20Safety%20and%20Security%20%284S%29.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sa.int/Our_Activities/Space_Engineering_Technology/Automation_and_Robotics/METERON_Project/(prin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dlr.de/rd/en/desktopdefault.aspx/tabid-4161/3338_read-38986/"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s://artes.esa.int/govsatcom-precursor-overvie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16.jpg"/><Relationship Id="rId7" Type="http://schemas.openxmlformats.org/officeDocument/2006/relationships/slide" Target="slide1.xml"/><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18.png"/><Relationship Id="rId10" Type="http://schemas.openxmlformats.org/officeDocument/2006/relationships/image" Target="../media/image6.png"/><Relationship Id="rId4" Type="http://schemas.openxmlformats.org/officeDocument/2006/relationships/image" Target="../media/image17.png"/><Relationship Id="rId9" Type="http://schemas.openxmlformats.org/officeDocument/2006/relationships/image" Target="../media/image5.png"/><Relationship Id="rId14"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95719-7839-4A16-9B39-472B3EC333E9}"/>
              </a:ext>
            </a:extLst>
          </p:cNvPr>
          <p:cNvSpPr>
            <a:spLocks noGrp="1"/>
          </p:cNvSpPr>
          <p:nvPr>
            <p:ph type="title"/>
          </p:nvPr>
        </p:nvSpPr>
        <p:spPr/>
        <p:txBody>
          <a:bodyPr/>
          <a:lstStyle/>
          <a:p>
            <a:r>
              <a:rPr lang="en-GB" dirty="0"/>
              <a:t>IOAG – Industry Exchange Workshop</a:t>
            </a:r>
          </a:p>
        </p:txBody>
      </p:sp>
      <p:sp>
        <p:nvSpPr>
          <p:cNvPr id="3" name="Untertitel 2">
            <a:extLst>
              <a:ext uri="{FF2B5EF4-FFF2-40B4-BE49-F238E27FC236}">
                <a16:creationId xmlns:a16="http://schemas.microsoft.com/office/drawing/2014/main" id="{EA44F44D-A182-4730-A680-6B6734E7CF2A}"/>
              </a:ext>
            </a:extLst>
          </p:cNvPr>
          <p:cNvSpPr>
            <a:spLocks noGrp="1"/>
          </p:cNvSpPr>
          <p:nvPr>
            <p:ph type="subTitle" idx="1"/>
          </p:nvPr>
        </p:nvSpPr>
        <p:spPr/>
        <p:txBody>
          <a:bodyPr/>
          <a:lstStyle/>
          <a:p>
            <a:r>
              <a:rPr lang="en-GB" dirty="0"/>
              <a:t>Standardized Interfaces: Experiences and Ideas</a:t>
            </a:r>
          </a:p>
          <a:p>
            <a:endParaRPr lang="en-GB" dirty="0"/>
          </a:p>
        </p:txBody>
      </p:sp>
      <p:sp>
        <p:nvSpPr>
          <p:cNvPr id="4" name="Textplatzhalter 3">
            <a:extLst>
              <a:ext uri="{FF2B5EF4-FFF2-40B4-BE49-F238E27FC236}">
                <a16:creationId xmlns:a16="http://schemas.microsoft.com/office/drawing/2014/main" id="{AC26577D-DCE3-4219-9623-11D2B9666BCD}"/>
              </a:ext>
            </a:extLst>
          </p:cNvPr>
          <p:cNvSpPr>
            <a:spLocks noGrp="1"/>
          </p:cNvSpPr>
          <p:nvPr>
            <p:ph type="body" sz="quarter" idx="12"/>
          </p:nvPr>
        </p:nvSpPr>
        <p:spPr/>
        <p:txBody>
          <a:bodyPr/>
          <a:lstStyle/>
          <a:p>
            <a:r>
              <a:rPr lang="en-US" dirty="0"/>
              <a:t>Sasikanth Bakkavemana, Heiko Müller, Roger Barnes</a:t>
            </a:r>
            <a:endParaRPr lang="en-GB" dirty="0"/>
          </a:p>
        </p:txBody>
      </p:sp>
      <p:sp>
        <p:nvSpPr>
          <p:cNvPr id="5" name="Textplatzhalter 4">
            <a:extLst>
              <a:ext uri="{FF2B5EF4-FFF2-40B4-BE49-F238E27FC236}">
                <a16:creationId xmlns:a16="http://schemas.microsoft.com/office/drawing/2014/main" id="{ED90ECBB-71E6-45B8-B228-364E1CC8F922}"/>
              </a:ext>
            </a:extLst>
          </p:cNvPr>
          <p:cNvSpPr>
            <a:spLocks noGrp="1"/>
          </p:cNvSpPr>
          <p:nvPr>
            <p:ph type="body" sz="quarter" idx="13"/>
          </p:nvPr>
        </p:nvSpPr>
        <p:spPr/>
        <p:txBody>
          <a:bodyPr/>
          <a:lstStyle/>
          <a:p>
            <a:r>
              <a:rPr lang="en-GB" dirty="0"/>
              <a:t>Tuesday 17</a:t>
            </a:r>
            <a:r>
              <a:rPr lang="en-GB" baseline="30000" dirty="0"/>
              <a:t>th</a:t>
            </a:r>
            <a:r>
              <a:rPr lang="en-GB" dirty="0"/>
              <a:t> September 2019, </a:t>
            </a:r>
            <a:r>
              <a:rPr lang="en-US" dirty="0" err="1"/>
              <a:t>Goonhilly</a:t>
            </a:r>
            <a:r>
              <a:rPr lang="en-US" dirty="0"/>
              <a:t> Earth Station, Cornwall, UK</a:t>
            </a:r>
            <a:endParaRPr lang="en-GB" dirty="0"/>
          </a:p>
        </p:txBody>
      </p:sp>
    </p:spTree>
    <p:extLst>
      <p:ext uri="{BB962C8B-B14F-4D97-AF65-F5344CB8AC3E}">
        <p14:creationId xmlns:p14="http://schemas.microsoft.com/office/powerpoint/2010/main" val="1166857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3951318-9897-4AF8-87FE-11D9AEB79CE9}"/>
              </a:ext>
            </a:extLst>
          </p:cNvPr>
          <p:cNvSpPr>
            <a:spLocks noGrp="1"/>
          </p:cNvSpPr>
          <p:nvPr>
            <p:ph type="title"/>
          </p:nvPr>
        </p:nvSpPr>
        <p:spPr/>
        <p:txBody>
          <a:bodyPr/>
          <a:lstStyle/>
          <a:p>
            <a:r>
              <a:rPr lang="en-US" sz="2000" dirty="0"/>
              <a:t>ISS Pass – Doppler Frequency Offset and Change Rate</a:t>
            </a:r>
            <a:endParaRPr lang="de-DE" sz="2000" dirty="0"/>
          </a:p>
        </p:txBody>
      </p:sp>
      <p:pic>
        <p:nvPicPr>
          <p:cNvPr id="4" name="Grafik 3">
            <a:extLst>
              <a:ext uri="{FF2B5EF4-FFF2-40B4-BE49-F238E27FC236}">
                <a16:creationId xmlns:a16="http://schemas.microsoft.com/office/drawing/2014/main" id="{507E331B-C548-4A6E-9AF5-CC2DD9E35D2B}"/>
              </a:ext>
            </a:extLst>
          </p:cNvPr>
          <p:cNvPicPr>
            <a:picLocks noChangeAspect="1"/>
          </p:cNvPicPr>
          <p:nvPr/>
        </p:nvPicPr>
        <p:blipFill>
          <a:blip r:embed="rId2"/>
          <a:stretch>
            <a:fillRect/>
          </a:stretch>
        </p:blipFill>
        <p:spPr>
          <a:xfrm>
            <a:off x="251520" y="846367"/>
            <a:ext cx="8460432" cy="3450766"/>
          </a:xfrm>
          <a:prstGeom prst="rect">
            <a:avLst/>
          </a:prstGeom>
        </p:spPr>
      </p:pic>
    </p:spTree>
    <p:extLst>
      <p:ext uri="{BB962C8B-B14F-4D97-AF65-F5344CB8AC3E}">
        <p14:creationId xmlns:p14="http://schemas.microsoft.com/office/powerpoint/2010/main" val="183975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27052E9-65C7-42DC-A9DB-EB3B0EB6A16A}"/>
              </a:ext>
            </a:extLst>
          </p:cNvPr>
          <p:cNvSpPr>
            <a:spLocks noGrp="1"/>
          </p:cNvSpPr>
          <p:nvPr>
            <p:ph type="title"/>
          </p:nvPr>
        </p:nvSpPr>
        <p:spPr/>
        <p:txBody>
          <a:bodyPr/>
          <a:lstStyle/>
          <a:p>
            <a:r>
              <a:rPr lang="de-DE" dirty="0"/>
              <a:t>Control </a:t>
            </a:r>
            <a:r>
              <a:rPr lang="de-DE" dirty="0" err="1"/>
              <a:t>Centre</a:t>
            </a:r>
            <a:r>
              <a:rPr lang="de-DE" dirty="0"/>
              <a:t> Point </a:t>
            </a:r>
            <a:r>
              <a:rPr lang="de-DE" dirty="0" err="1"/>
              <a:t>of</a:t>
            </a:r>
            <a:r>
              <a:rPr lang="de-DE" dirty="0"/>
              <a:t> View</a:t>
            </a:r>
          </a:p>
        </p:txBody>
      </p:sp>
      <p:sp>
        <p:nvSpPr>
          <p:cNvPr id="25" name="Rechteck 24">
            <a:extLst>
              <a:ext uri="{FF2B5EF4-FFF2-40B4-BE49-F238E27FC236}">
                <a16:creationId xmlns:a16="http://schemas.microsoft.com/office/drawing/2014/main" id="{AB53968A-7CDF-4A55-B9A3-3F92E680771E}"/>
              </a:ext>
            </a:extLst>
          </p:cNvPr>
          <p:cNvSpPr/>
          <p:nvPr/>
        </p:nvSpPr>
        <p:spPr>
          <a:xfrm>
            <a:off x="3462350" y="979124"/>
            <a:ext cx="244827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a:solidFill>
                  <a:schemeClr val="bg1"/>
                </a:solidFill>
              </a:rPr>
              <a:t>Collision</a:t>
            </a:r>
            <a:r>
              <a:rPr lang="de-DE" sz="1400" b="1" dirty="0">
                <a:solidFill>
                  <a:schemeClr val="bg1"/>
                </a:solidFill>
              </a:rPr>
              <a:t> </a:t>
            </a:r>
            <a:r>
              <a:rPr lang="de-DE" sz="1400" b="1" dirty="0" err="1">
                <a:solidFill>
                  <a:schemeClr val="bg1"/>
                </a:solidFill>
              </a:rPr>
              <a:t>Avoidance</a:t>
            </a:r>
            <a:endParaRPr lang="de-DE" sz="1400" b="1" dirty="0">
              <a:solidFill>
                <a:schemeClr val="bg1"/>
              </a:solidFill>
            </a:endParaRPr>
          </a:p>
          <a:p>
            <a:pPr algn="ctr"/>
            <a:r>
              <a:rPr lang="de-DE" sz="1100" b="1" dirty="0">
                <a:solidFill>
                  <a:schemeClr val="bg1"/>
                </a:solidFill>
              </a:rPr>
              <a:t>(CDM, SDO, JSPOC, DISCOS,…)</a:t>
            </a:r>
            <a:endParaRPr lang="de-DE" sz="2800" b="1" dirty="0">
              <a:solidFill>
                <a:schemeClr val="bg1"/>
              </a:solidFill>
            </a:endParaRPr>
          </a:p>
        </p:txBody>
      </p:sp>
      <p:sp>
        <p:nvSpPr>
          <p:cNvPr id="27" name="Pfeil: nach links und rechts 26">
            <a:extLst>
              <a:ext uri="{FF2B5EF4-FFF2-40B4-BE49-F238E27FC236}">
                <a16:creationId xmlns:a16="http://schemas.microsoft.com/office/drawing/2014/main" id="{006085AE-0534-4E85-94C7-6FD0295F70C8}"/>
              </a:ext>
            </a:extLst>
          </p:cNvPr>
          <p:cNvSpPr/>
          <p:nvPr/>
        </p:nvSpPr>
        <p:spPr>
          <a:xfrm>
            <a:off x="2418234" y="1415653"/>
            <a:ext cx="4536504" cy="2570931"/>
          </a:xfrm>
          <a:prstGeom prst="leftRightArrow">
            <a:avLst>
              <a:gd name="adj1" fmla="val 16162"/>
              <a:gd name="adj2" fmla="val 18173"/>
            </a:avLst>
          </a:prstGeom>
          <a:solidFill>
            <a:schemeClr val="accent3">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dirty="0"/>
          </a:p>
        </p:txBody>
      </p:sp>
      <p:pic>
        <p:nvPicPr>
          <p:cNvPr id="32" name="Grafik 31">
            <a:extLst>
              <a:ext uri="{FF2B5EF4-FFF2-40B4-BE49-F238E27FC236}">
                <a16:creationId xmlns:a16="http://schemas.microsoft.com/office/drawing/2014/main" id="{EA97F74B-C989-46D7-82FE-7A9A504394EA}"/>
              </a:ext>
            </a:extLst>
          </p:cNvPr>
          <p:cNvPicPr>
            <a:picLocks noChangeAspect="1"/>
          </p:cNvPicPr>
          <p:nvPr/>
        </p:nvPicPr>
        <p:blipFill>
          <a:blip r:embed="rId3"/>
          <a:stretch>
            <a:fillRect/>
          </a:stretch>
        </p:blipFill>
        <p:spPr>
          <a:xfrm flipH="1">
            <a:off x="7628337" y="3116691"/>
            <a:ext cx="646023" cy="713516"/>
          </a:xfrm>
          <a:prstGeom prst="rect">
            <a:avLst/>
          </a:prstGeom>
        </p:spPr>
      </p:pic>
      <p:pic>
        <p:nvPicPr>
          <p:cNvPr id="33" name="Grafik 32">
            <a:extLst>
              <a:ext uri="{FF2B5EF4-FFF2-40B4-BE49-F238E27FC236}">
                <a16:creationId xmlns:a16="http://schemas.microsoft.com/office/drawing/2014/main" id="{D1547228-B642-4CD8-BBD1-D89401AA8F8D}"/>
              </a:ext>
            </a:extLst>
          </p:cNvPr>
          <p:cNvPicPr>
            <a:picLocks noChangeAspect="1"/>
          </p:cNvPicPr>
          <p:nvPr/>
        </p:nvPicPr>
        <p:blipFill>
          <a:blip r:embed="rId4"/>
          <a:stretch>
            <a:fillRect/>
          </a:stretch>
        </p:blipFill>
        <p:spPr>
          <a:xfrm>
            <a:off x="7617396" y="1374960"/>
            <a:ext cx="724562" cy="766872"/>
          </a:xfrm>
          <a:prstGeom prst="rect">
            <a:avLst/>
          </a:prstGeom>
        </p:spPr>
      </p:pic>
      <p:sp>
        <p:nvSpPr>
          <p:cNvPr id="34" name="Rechteck 33">
            <a:extLst>
              <a:ext uri="{FF2B5EF4-FFF2-40B4-BE49-F238E27FC236}">
                <a16:creationId xmlns:a16="http://schemas.microsoft.com/office/drawing/2014/main" id="{D48ACDE2-23FC-4F24-848D-A6F7D9C02A80}"/>
              </a:ext>
            </a:extLst>
          </p:cNvPr>
          <p:cNvSpPr/>
          <p:nvPr/>
        </p:nvSpPr>
        <p:spPr>
          <a:xfrm>
            <a:off x="6907232" y="2449091"/>
            <a:ext cx="208823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(Cross-Support) Service Providers</a:t>
            </a:r>
            <a:endParaRPr lang="de-DE" sz="2800" b="1" dirty="0">
              <a:solidFill>
                <a:schemeClr val="bg1"/>
              </a:solidFill>
            </a:endParaRPr>
          </a:p>
        </p:txBody>
      </p:sp>
      <p:pic>
        <p:nvPicPr>
          <p:cNvPr id="35" name="Grafik 34">
            <a:extLst>
              <a:ext uri="{FF2B5EF4-FFF2-40B4-BE49-F238E27FC236}">
                <a16:creationId xmlns:a16="http://schemas.microsoft.com/office/drawing/2014/main" id="{C30CD1DF-5072-4D16-A359-1FF3FF640BFF}"/>
              </a:ext>
            </a:extLst>
          </p:cNvPr>
          <p:cNvPicPr>
            <a:picLocks noChangeAspect="1"/>
          </p:cNvPicPr>
          <p:nvPr/>
        </p:nvPicPr>
        <p:blipFill>
          <a:blip r:embed="rId4"/>
          <a:stretch>
            <a:fillRect/>
          </a:stretch>
        </p:blipFill>
        <p:spPr>
          <a:xfrm>
            <a:off x="1135370" y="1613989"/>
            <a:ext cx="724562" cy="766872"/>
          </a:xfrm>
          <a:prstGeom prst="rect">
            <a:avLst/>
          </a:prstGeom>
        </p:spPr>
      </p:pic>
      <p:sp>
        <p:nvSpPr>
          <p:cNvPr id="36" name="Rechteck 35">
            <a:extLst>
              <a:ext uri="{FF2B5EF4-FFF2-40B4-BE49-F238E27FC236}">
                <a16:creationId xmlns:a16="http://schemas.microsoft.com/office/drawing/2014/main" id="{28D01806-CE9C-4947-9A21-D33AC8BBFB73}"/>
              </a:ext>
            </a:extLst>
          </p:cNvPr>
          <p:cNvSpPr/>
          <p:nvPr/>
        </p:nvSpPr>
        <p:spPr>
          <a:xfrm>
            <a:off x="467544" y="2431384"/>
            <a:ext cx="208823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Control </a:t>
            </a:r>
            <a:r>
              <a:rPr lang="de-DE" sz="1400" b="1" dirty="0" err="1">
                <a:solidFill>
                  <a:schemeClr val="bg1"/>
                </a:solidFill>
              </a:rPr>
              <a:t>Centres</a:t>
            </a:r>
            <a:endParaRPr lang="de-DE" sz="2800" b="1" dirty="0">
              <a:solidFill>
                <a:schemeClr val="bg1"/>
              </a:solidFill>
            </a:endParaRPr>
          </a:p>
        </p:txBody>
      </p:sp>
      <p:sp>
        <p:nvSpPr>
          <p:cNvPr id="37" name="Rechteck 36">
            <a:extLst>
              <a:ext uri="{FF2B5EF4-FFF2-40B4-BE49-F238E27FC236}">
                <a16:creationId xmlns:a16="http://schemas.microsoft.com/office/drawing/2014/main" id="{636387EE-BF9C-4708-A471-4161AC0775AF}"/>
              </a:ext>
            </a:extLst>
          </p:cNvPr>
          <p:cNvSpPr/>
          <p:nvPr/>
        </p:nvSpPr>
        <p:spPr>
          <a:xfrm>
            <a:off x="408305" y="686384"/>
            <a:ext cx="1944216" cy="4104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3" name="Gruppieren 22">
            <a:extLst>
              <a:ext uri="{FF2B5EF4-FFF2-40B4-BE49-F238E27FC236}">
                <a16:creationId xmlns:a16="http://schemas.microsoft.com/office/drawing/2014/main" id="{59F47BB4-7DFA-4538-B920-29C6931876B0}"/>
              </a:ext>
            </a:extLst>
          </p:cNvPr>
          <p:cNvGrpSpPr/>
          <p:nvPr/>
        </p:nvGrpSpPr>
        <p:grpSpPr>
          <a:xfrm>
            <a:off x="827584" y="836247"/>
            <a:ext cx="1440160" cy="836586"/>
            <a:chOff x="2843808" y="2710323"/>
            <a:chExt cx="1440160" cy="836586"/>
          </a:xfrm>
        </p:grpSpPr>
        <p:sp>
          <p:nvSpPr>
            <p:cNvPr id="4" name="Rechteck 3">
              <a:extLst>
                <a:ext uri="{FF2B5EF4-FFF2-40B4-BE49-F238E27FC236}">
                  <a16:creationId xmlns:a16="http://schemas.microsoft.com/office/drawing/2014/main" id="{FB0AD141-E6A7-4A60-BC4B-BB27FDC6F35C}"/>
                </a:ext>
              </a:extLst>
            </p:cNvPr>
            <p:cNvSpPr/>
            <p:nvPr/>
          </p:nvSpPr>
          <p:spPr>
            <a:xfrm>
              <a:off x="2843808" y="2710323"/>
              <a:ext cx="1440160" cy="7200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de-DE" dirty="0"/>
                <a:t>FDS</a:t>
              </a:r>
            </a:p>
            <a:p>
              <a:pPr algn="ctr"/>
              <a:endParaRPr lang="de-DE" dirty="0"/>
            </a:p>
          </p:txBody>
        </p:sp>
        <p:grpSp>
          <p:nvGrpSpPr>
            <p:cNvPr id="11" name="Gruppieren 10">
              <a:extLst>
                <a:ext uri="{FF2B5EF4-FFF2-40B4-BE49-F238E27FC236}">
                  <a16:creationId xmlns:a16="http://schemas.microsoft.com/office/drawing/2014/main" id="{2F30D48A-89F5-41F2-B910-ACA404CAA6A9}"/>
                </a:ext>
              </a:extLst>
            </p:cNvPr>
            <p:cNvGrpSpPr/>
            <p:nvPr/>
          </p:nvGrpSpPr>
          <p:grpSpPr>
            <a:xfrm>
              <a:off x="2894734" y="3219822"/>
              <a:ext cx="1003806" cy="327087"/>
              <a:chOff x="7681103" y="2139701"/>
              <a:chExt cx="1003806" cy="327087"/>
            </a:xfrm>
          </p:grpSpPr>
          <p:sp>
            <p:nvSpPr>
              <p:cNvPr id="9" name="Eine Ecke des Rechtecks abrunden 76">
                <a:extLst>
                  <a:ext uri="{FF2B5EF4-FFF2-40B4-BE49-F238E27FC236}">
                    <a16:creationId xmlns:a16="http://schemas.microsoft.com/office/drawing/2014/main" id="{F9EFB1D7-2323-4623-8B47-BCDF9013246B}"/>
                  </a:ext>
                </a:extLst>
              </p:cNvPr>
              <p:cNvSpPr/>
              <p:nvPr/>
            </p:nvSpPr>
            <p:spPr>
              <a:xfrm flipV="1">
                <a:off x="7689556" y="2139701"/>
                <a:ext cx="986900" cy="327087"/>
              </a:xfrm>
              <a:prstGeom prst="round1Rect">
                <a:avLst>
                  <a:gd name="adj" fmla="val 26438"/>
                </a:avLst>
              </a:prstGeom>
              <a:gradFill rotWithShape="1">
                <a:gsLst>
                  <a:gs pos="0">
                    <a:srgbClr val="C72E2D">
                      <a:shade val="51000"/>
                      <a:satMod val="130000"/>
                    </a:srgbClr>
                  </a:gs>
                  <a:gs pos="80000">
                    <a:srgbClr val="C72E2D">
                      <a:shade val="93000"/>
                      <a:satMod val="130000"/>
                    </a:srgbClr>
                  </a:gs>
                  <a:gs pos="100000">
                    <a:srgbClr val="C72E2D">
                      <a:shade val="94000"/>
                      <a:satMod val="135000"/>
                    </a:srgbClr>
                  </a:gs>
                </a:gsLst>
                <a:lin ang="16200000" scaled="0"/>
              </a:gradFill>
              <a:ln w="9525" cap="flat" cmpd="sng" algn="ctr">
                <a:solidFill>
                  <a:srgbClr val="C72E2D">
                    <a:shade val="95000"/>
                    <a:satMod val="105000"/>
                  </a:srgbClr>
                </a:solidFill>
                <a:prstDash val="solid"/>
              </a:ln>
              <a:effectLst>
                <a:outerShdw blurRad="40000" dist="23000" dir="5400000" rotWithShape="0">
                  <a:srgbClr val="000000">
                    <a:alpha val="35000"/>
                  </a:srgbClr>
                </a:outerShdw>
              </a:effectLst>
            </p:spPr>
            <p:txBody>
              <a:bodyPr lIns="17927" tIns="8963" rIns="17927" bIns="8963"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de-DE" sz="600" b="1" i="1" u="none" strike="noStrike" kern="0" cap="none" spc="0" normalizeH="0" baseline="0" noProof="0" dirty="0">
                  <a:ln>
                    <a:noFill/>
                  </a:ln>
                  <a:solidFill>
                    <a:srgbClr val="1C1C1A">
                      <a:lumMod val="50000"/>
                      <a:lumOff val="50000"/>
                    </a:srgbClr>
                  </a:solidFill>
                  <a:effectLst/>
                  <a:uLnTx/>
                  <a:uFillTx/>
                  <a:latin typeface="Arial"/>
                </a:endParaRPr>
              </a:p>
            </p:txBody>
          </p:sp>
          <p:sp>
            <p:nvSpPr>
              <p:cNvPr id="10" name="Rechteck 111">
                <a:extLst>
                  <a:ext uri="{FF2B5EF4-FFF2-40B4-BE49-F238E27FC236}">
                    <a16:creationId xmlns:a16="http://schemas.microsoft.com/office/drawing/2014/main" id="{DE679938-F0E5-4A1A-A71D-9BE689708F3E}"/>
                  </a:ext>
                </a:extLst>
              </p:cNvPr>
              <p:cNvSpPr/>
              <p:nvPr/>
            </p:nvSpPr>
            <p:spPr>
              <a:xfrm>
                <a:off x="7681103" y="2249067"/>
                <a:ext cx="1003806" cy="108354"/>
              </a:xfrm>
              <a:prstGeom prst="rect">
                <a:avLst/>
              </a:prstGeom>
              <a:noFill/>
              <a:ln w="9525" cap="flat" cmpd="sng" algn="ctr">
                <a:noFill/>
                <a:prstDash val="solid"/>
              </a:ln>
              <a:effectLst/>
            </p:spPr>
            <p:txBody>
              <a:bodyPr lIns="17927" tIns="8963" rIns="17927" bIns="8963"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de-DE" sz="800" b="1" i="1" u="none" strike="noStrike" kern="0" cap="none" spc="0" normalizeH="0" baseline="0" noProof="0" dirty="0">
                    <a:ln>
                      <a:noFill/>
                    </a:ln>
                    <a:solidFill>
                      <a:srgbClr val="FFFFFF"/>
                    </a:solidFill>
                    <a:effectLst/>
                    <a:uLnTx/>
                    <a:uFillTx/>
                    <a:latin typeface="Arial"/>
                  </a:rPr>
                  <a:t>P</a:t>
                </a:r>
                <a:r>
                  <a:rPr kumimoji="0" lang="de-DE" sz="600" b="1" i="1" u="none" strike="noStrike" kern="0" cap="none" spc="0" normalizeH="0" baseline="0" noProof="0" dirty="0">
                    <a:ln>
                      <a:noFill/>
                    </a:ln>
                    <a:solidFill>
                      <a:srgbClr val="FFFFFF"/>
                    </a:solidFill>
                    <a:effectLst/>
                    <a:uLnTx/>
                    <a:uFillTx/>
                    <a:latin typeface="Arial"/>
                  </a:rPr>
                  <a:t>LENITE</a:t>
                </a:r>
                <a:r>
                  <a:rPr kumimoji="0" lang="de-DE" sz="800" b="1" i="1" u="none" strike="noStrike" kern="0" cap="none" spc="0" normalizeH="0" baseline="0" noProof="0" dirty="0">
                    <a:ln>
                      <a:noFill/>
                    </a:ln>
                    <a:solidFill>
                      <a:srgbClr val="FFFFFF"/>
                    </a:solidFill>
                    <a:effectLst/>
                    <a:uLnTx/>
                    <a:uFillTx/>
                    <a:latin typeface="Arial"/>
                  </a:rPr>
                  <a:t>R®</a:t>
                </a:r>
              </a:p>
              <a:p>
                <a:pPr marL="0" marR="0" lvl="0" indent="0" algn="ctr" defTabSz="685783" eaLnBrk="1" fontAlgn="auto" latinLnBrk="0" hangingPunct="1">
                  <a:lnSpc>
                    <a:spcPct val="100000"/>
                  </a:lnSpc>
                  <a:spcBef>
                    <a:spcPts val="0"/>
                  </a:spcBef>
                  <a:spcAft>
                    <a:spcPts val="0"/>
                  </a:spcAft>
                  <a:buClrTx/>
                  <a:buSzTx/>
                  <a:buFontTx/>
                  <a:buNone/>
                  <a:tabLst/>
                  <a:defRPr/>
                </a:pPr>
                <a:r>
                  <a:rPr kumimoji="0" lang="de-DE" sz="800" b="1" i="1" u="none" strike="noStrike" kern="0" cap="none" spc="0" normalizeH="0" baseline="0" noProof="0" dirty="0">
                    <a:ln>
                      <a:noFill/>
                    </a:ln>
                    <a:solidFill>
                      <a:srgbClr val="FFFFFF"/>
                    </a:solidFill>
                    <a:effectLst/>
                    <a:uLnTx/>
                    <a:uFillTx/>
                    <a:latin typeface="Arial"/>
                  </a:rPr>
                  <a:t>Orbit</a:t>
                </a:r>
              </a:p>
            </p:txBody>
          </p:sp>
        </p:grpSp>
      </p:grpSp>
      <p:grpSp>
        <p:nvGrpSpPr>
          <p:cNvPr id="24" name="Gruppieren 23">
            <a:extLst>
              <a:ext uri="{FF2B5EF4-FFF2-40B4-BE49-F238E27FC236}">
                <a16:creationId xmlns:a16="http://schemas.microsoft.com/office/drawing/2014/main" id="{8A942C37-20D7-4F42-96D6-4E17BE7865F4}"/>
              </a:ext>
            </a:extLst>
          </p:cNvPr>
          <p:cNvGrpSpPr/>
          <p:nvPr/>
        </p:nvGrpSpPr>
        <p:grpSpPr>
          <a:xfrm>
            <a:off x="827584" y="3751339"/>
            <a:ext cx="1440160" cy="819646"/>
            <a:chOff x="4644008" y="2712977"/>
            <a:chExt cx="1440160" cy="819646"/>
          </a:xfrm>
        </p:grpSpPr>
        <p:sp>
          <p:nvSpPr>
            <p:cNvPr id="5" name="Rechteck 4">
              <a:extLst>
                <a:ext uri="{FF2B5EF4-FFF2-40B4-BE49-F238E27FC236}">
                  <a16:creationId xmlns:a16="http://schemas.microsoft.com/office/drawing/2014/main" id="{C981673B-3F16-4402-981D-34CE32A2A8B6}"/>
                </a:ext>
              </a:extLst>
            </p:cNvPr>
            <p:cNvSpPr/>
            <p:nvPr/>
          </p:nvSpPr>
          <p:spPr>
            <a:xfrm>
              <a:off x="4644008" y="2712977"/>
              <a:ext cx="1440160" cy="7200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de-DE" dirty="0"/>
                <a:t>MPS</a:t>
              </a:r>
            </a:p>
            <a:p>
              <a:pPr algn="ctr"/>
              <a:endParaRPr lang="de-DE" dirty="0"/>
            </a:p>
          </p:txBody>
        </p:sp>
        <p:grpSp>
          <p:nvGrpSpPr>
            <p:cNvPr id="12" name="Gruppieren 11">
              <a:extLst>
                <a:ext uri="{FF2B5EF4-FFF2-40B4-BE49-F238E27FC236}">
                  <a16:creationId xmlns:a16="http://schemas.microsoft.com/office/drawing/2014/main" id="{43B3F48C-33F2-462F-AC62-7B3B621C6F87}"/>
                </a:ext>
              </a:extLst>
            </p:cNvPr>
            <p:cNvGrpSpPr/>
            <p:nvPr/>
          </p:nvGrpSpPr>
          <p:grpSpPr>
            <a:xfrm>
              <a:off x="4716016" y="3205536"/>
              <a:ext cx="1003806" cy="327087"/>
              <a:chOff x="7681103" y="2139701"/>
              <a:chExt cx="1003806" cy="327087"/>
            </a:xfrm>
          </p:grpSpPr>
          <p:sp>
            <p:nvSpPr>
              <p:cNvPr id="13" name="Eine Ecke des Rechtecks abrunden 76">
                <a:extLst>
                  <a:ext uri="{FF2B5EF4-FFF2-40B4-BE49-F238E27FC236}">
                    <a16:creationId xmlns:a16="http://schemas.microsoft.com/office/drawing/2014/main" id="{F9508701-F2CD-4FB5-82DC-AA00DCC37AF2}"/>
                  </a:ext>
                </a:extLst>
              </p:cNvPr>
              <p:cNvSpPr/>
              <p:nvPr/>
            </p:nvSpPr>
            <p:spPr>
              <a:xfrm flipV="1">
                <a:off x="7689556" y="2139701"/>
                <a:ext cx="986900" cy="327087"/>
              </a:xfrm>
              <a:prstGeom prst="round1Rect">
                <a:avLst>
                  <a:gd name="adj" fmla="val 26438"/>
                </a:avLst>
              </a:prstGeom>
              <a:gradFill rotWithShape="1">
                <a:gsLst>
                  <a:gs pos="0">
                    <a:srgbClr val="C72E2D">
                      <a:shade val="51000"/>
                      <a:satMod val="130000"/>
                    </a:srgbClr>
                  </a:gs>
                  <a:gs pos="80000">
                    <a:srgbClr val="C72E2D">
                      <a:shade val="93000"/>
                      <a:satMod val="130000"/>
                    </a:srgbClr>
                  </a:gs>
                  <a:gs pos="100000">
                    <a:srgbClr val="C72E2D">
                      <a:shade val="94000"/>
                      <a:satMod val="135000"/>
                    </a:srgbClr>
                  </a:gs>
                </a:gsLst>
                <a:lin ang="16200000" scaled="0"/>
              </a:gradFill>
              <a:ln w="9525" cap="flat" cmpd="sng" algn="ctr">
                <a:solidFill>
                  <a:srgbClr val="C72E2D">
                    <a:shade val="95000"/>
                    <a:satMod val="105000"/>
                  </a:srgbClr>
                </a:solidFill>
                <a:prstDash val="solid"/>
              </a:ln>
              <a:effectLst>
                <a:outerShdw blurRad="40000" dist="23000" dir="5400000" rotWithShape="0">
                  <a:srgbClr val="000000">
                    <a:alpha val="35000"/>
                  </a:srgbClr>
                </a:outerShdw>
              </a:effectLst>
            </p:spPr>
            <p:txBody>
              <a:bodyPr lIns="17927" tIns="8963" rIns="17927" bIns="8963"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de-DE" sz="600" b="1" i="1" u="none" strike="noStrike" kern="0" cap="none" spc="0" normalizeH="0" baseline="0" noProof="0" dirty="0">
                  <a:ln>
                    <a:noFill/>
                  </a:ln>
                  <a:solidFill>
                    <a:srgbClr val="1C1C1A">
                      <a:lumMod val="50000"/>
                      <a:lumOff val="50000"/>
                    </a:srgbClr>
                  </a:solidFill>
                  <a:effectLst/>
                  <a:uLnTx/>
                  <a:uFillTx/>
                  <a:latin typeface="Arial"/>
                </a:endParaRPr>
              </a:p>
            </p:txBody>
          </p:sp>
          <p:sp>
            <p:nvSpPr>
              <p:cNvPr id="14" name="Rechteck 111">
                <a:extLst>
                  <a:ext uri="{FF2B5EF4-FFF2-40B4-BE49-F238E27FC236}">
                    <a16:creationId xmlns:a16="http://schemas.microsoft.com/office/drawing/2014/main" id="{72022A05-9E30-4B08-B51E-EBC1491FA347}"/>
                  </a:ext>
                </a:extLst>
              </p:cNvPr>
              <p:cNvSpPr/>
              <p:nvPr/>
            </p:nvSpPr>
            <p:spPr>
              <a:xfrm>
                <a:off x="7681103" y="2249067"/>
                <a:ext cx="1003806" cy="108354"/>
              </a:xfrm>
              <a:prstGeom prst="rect">
                <a:avLst/>
              </a:prstGeom>
              <a:noFill/>
              <a:ln w="9525" cap="flat" cmpd="sng" algn="ctr">
                <a:noFill/>
                <a:prstDash val="solid"/>
              </a:ln>
              <a:effectLst/>
            </p:spPr>
            <p:txBody>
              <a:bodyPr lIns="17927" tIns="8963" rIns="17927" bIns="8963"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de-DE" sz="800" b="1" i="1" u="none" strike="noStrike" kern="0" cap="none" spc="0" normalizeH="0" baseline="0" noProof="0" dirty="0">
                    <a:ln>
                      <a:noFill/>
                    </a:ln>
                    <a:solidFill>
                      <a:srgbClr val="FFFFFF"/>
                    </a:solidFill>
                    <a:effectLst/>
                    <a:uLnTx/>
                    <a:uFillTx/>
                    <a:latin typeface="Arial"/>
                  </a:rPr>
                  <a:t>P</a:t>
                </a:r>
                <a:r>
                  <a:rPr kumimoji="0" lang="de-DE" sz="600" b="1" i="1" u="none" strike="noStrike" kern="0" cap="none" spc="0" normalizeH="0" baseline="0" noProof="0" dirty="0">
                    <a:ln>
                      <a:noFill/>
                    </a:ln>
                    <a:solidFill>
                      <a:srgbClr val="FFFFFF"/>
                    </a:solidFill>
                    <a:effectLst/>
                    <a:uLnTx/>
                    <a:uFillTx/>
                    <a:latin typeface="Arial"/>
                  </a:rPr>
                  <a:t>LENITE</a:t>
                </a:r>
                <a:r>
                  <a:rPr kumimoji="0" lang="de-DE" sz="800" b="1" i="1" u="none" strike="noStrike" kern="0" cap="none" spc="0" normalizeH="0" baseline="0" noProof="0" dirty="0">
                    <a:ln>
                      <a:noFill/>
                    </a:ln>
                    <a:solidFill>
                      <a:srgbClr val="FFFFFF"/>
                    </a:solidFill>
                    <a:effectLst/>
                    <a:uLnTx/>
                    <a:uFillTx/>
                    <a:latin typeface="Arial"/>
                  </a:rPr>
                  <a:t>R®</a:t>
                </a:r>
              </a:p>
              <a:p>
                <a:pPr marL="0" marR="0" lvl="0" indent="0" algn="ctr" defTabSz="685783" eaLnBrk="1" fontAlgn="auto" latinLnBrk="0" hangingPunct="1">
                  <a:lnSpc>
                    <a:spcPct val="100000"/>
                  </a:lnSpc>
                  <a:spcBef>
                    <a:spcPts val="0"/>
                  </a:spcBef>
                  <a:spcAft>
                    <a:spcPts val="0"/>
                  </a:spcAft>
                  <a:buClrTx/>
                  <a:buSzTx/>
                  <a:buFontTx/>
                  <a:buNone/>
                  <a:tabLst/>
                  <a:defRPr/>
                </a:pPr>
                <a:r>
                  <a:rPr lang="de-DE" sz="800" b="1" i="1" kern="0" dirty="0">
                    <a:solidFill>
                      <a:srgbClr val="FFFFFF"/>
                    </a:solidFill>
                    <a:latin typeface="Arial"/>
                  </a:rPr>
                  <a:t>Plan</a:t>
                </a:r>
                <a:endParaRPr kumimoji="0" lang="de-DE" sz="800" b="1" i="1" u="none" strike="noStrike" kern="0" cap="none" spc="0" normalizeH="0" baseline="0" noProof="0" dirty="0">
                  <a:ln>
                    <a:noFill/>
                  </a:ln>
                  <a:solidFill>
                    <a:srgbClr val="FFFFFF"/>
                  </a:solidFill>
                  <a:effectLst/>
                  <a:uLnTx/>
                  <a:uFillTx/>
                  <a:latin typeface="Arial"/>
                </a:endParaRPr>
              </a:p>
            </p:txBody>
          </p:sp>
        </p:grpSp>
      </p:grpSp>
      <p:grpSp>
        <p:nvGrpSpPr>
          <p:cNvPr id="22" name="Gruppieren 21">
            <a:extLst>
              <a:ext uri="{FF2B5EF4-FFF2-40B4-BE49-F238E27FC236}">
                <a16:creationId xmlns:a16="http://schemas.microsoft.com/office/drawing/2014/main" id="{C0A5C3D7-39E4-46A7-9C35-CC00A097DDCA}"/>
              </a:ext>
            </a:extLst>
          </p:cNvPr>
          <p:cNvGrpSpPr/>
          <p:nvPr/>
        </p:nvGrpSpPr>
        <p:grpSpPr>
          <a:xfrm>
            <a:off x="827584" y="2300402"/>
            <a:ext cx="1440160" cy="824993"/>
            <a:chOff x="3635896" y="1707654"/>
            <a:chExt cx="1440160" cy="824993"/>
          </a:xfrm>
        </p:grpSpPr>
        <p:sp>
          <p:nvSpPr>
            <p:cNvPr id="6" name="Rechteck 5">
              <a:extLst>
                <a:ext uri="{FF2B5EF4-FFF2-40B4-BE49-F238E27FC236}">
                  <a16:creationId xmlns:a16="http://schemas.microsoft.com/office/drawing/2014/main" id="{4D140D51-A3F7-4B47-B0B0-A78E96E4B821}"/>
                </a:ext>
              </a:extLst>
            </p:cNvPr>
            <p:cNvSpPr/>
            <p:nvPr/>
          </p:nvSpPr>
          <p:spPr>
            <a:xfrm>
              <a:off x="3635896" y="1707654"/>
              <a:ext cx="1440160" cy="7200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de-DE" dirty="0"/>
                <a:t>MCS</a:t>
              </a:r>
            </a:p>
            <a:p>
              <a:pPr algn="ctr"/>
              <a:endParaRPr lang="de-DE" dirty="0"/>
            </a:p>
          </p:txBody>
        </p:sp>
        <p:grpSp>
          <p:nvGrpSpPr>
            <p:cNvPr id="15" name="Gruppieren 14">
              <a:extLst>
                <a:ext uri="{FF2B5EF4-FFF2-40B4-BE49-F238E27FC236}">
                  <a16:creationId xmlns:a16="http://schemas.microsoft.com/office/drawing/2014/main" id="{874D3B6E-2755-4118-94AB-6E062BC2F6FC}"/>
                </a:ext>
              </a:extLst>
            </p:cNvPr>
            <p:cNvGrpSpPr/>
            <p:nvPr/>
          </p:nvGrpSpPr>
          <p:grpSpPr>
            <a:xfrm>
              <a:off x="3693156" y="2205560"/>
              <a:ext cx="1003806" cy="327087"/>
              <a:chOff x="7681103" y="2139701"/>
              <a:chExt cx="1003806" cy="327087"/>
            </a:xfrm>
          </p:grpSpPr>
          <p:sp>
            <p:nvSpPr>
              <p:cNvPr id="16" name="Eine Ecke des Rechtecks abrunden 76">
                <a:extLst>
                  <a:ext uri="{FF2B5EF4-FFF2-40B4-BE49-F238E27FC236}">
                    <a16:creationId xmlns:a16="http://schemas.microsoft.com/office/drawing/2014/main" id="{959991DE-1791-4C4E-B5C3-D737AA16C20F}"/>
                  </a:ext>
                </a:extLst>
              </p:cNvPr>
              <p:cNvSpPr/>
              <p:nvPr/>
            </p:nvSpPr>
            <p:spPr>
              <a:xfrm flipV="1">
                <a:off x="7689556" y="2139701"/>
                <a:ext cx="986900" cy="327087"/>
              </a:xfrm>
              <a:prstGeom prst="round1Rect">
                <a:avLst>
                  <a:gd name="adj" fmla="val 26438"/>
                </a:avLst>
              </a:prstGeom>
              <a:gradFill rotWithShape="1">
                <a:gsLst>
                  <a:gs pos="0">
                    <a:srgbClr val="C72E2D">
                      <a:shade val="51000"/>
                      <a:satMod val="130000"/>
                    </a:srgbClr>
                  </a:gs>
                  <a:gs pos="80000">
                    <a:srgbClr val="C72E2D">
                      <a:shade val="93000"/>
                      <a:satMod val="130000"/>
                    </a:srgbClr>
                  </a:gs>
                  <a:gs pos="100000">
                    <a:srgbClr val="C72E2D">
                      <a:shade val="94000"/>
                      <a:satMod val="135000"/>
                    </a:srgbClr>
                  </a:gs>
                </a:gsLst>
                <a:lin ang="16200000" scaled="0"/>
              </a:gradFill>
              <a:ln w="9525" cap="flat" cmpd="sng" algn="ctr">
                <a:solidFill>
                  <a:srgbClr val="C72E2D">
                    <a:shade val="95000"/>
                    <a:satMod val="105000"/>
                  </a:srgbClr>
                </a:solidFill>
                <a:prstDash val="solid"/>
              </a:ln>
              <a:effectLst>
                <a:outerShdw blurRad="40000" dist="23000" dir="5400000" rotWithShape="0">
                  <a:srgbClr val="000000">
                    <a:alpha val="35000"/>
                  </a:srgbClr>
                </a:outerShdw>
              </a:effectLst>
            </p:spPr>
            <p:txBody>
              <a:bodyPr lIns="17927" tIns="8963" rIns="17927" bIns="8963"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de-DE" sz="600" b="1" i="1" u="none" strike="noStrike" kern="0" cap="none" spc="0" normalizeH="0" baseline="0" noProof="0" dirty="0">
                  <a:ln>
                    <a:noFill/>
                  </a:ln>
                  <a:solidFill>
                    <a:srgbClr val="1C1C1A">
                      <a:lumMod val="50000"/>
                      <a:lumOff val="50000"/>
                    </a:srgbClr>
                  </a:solidFill>
                  <a:effectLst/>
                  <a:uLnTx/>
                  <a:uFillTx/>
                  <a:latin typeface="Arial"/>
                </a:endParaRPr>
              </a:p>
            </p:txBody>
          </p:sp>
          <p:sp>
            <p:nvSpPr>
              <p:cNvPr id="17" name="Rechteck 111">
                <a:extLst>
                  <a:ext uri="{FF2B5EF4-FFF2-40B4-BE49-F238E27FC236}">
                    <a16:creationId xmlns:a16="http://schemas.microsoft.com/office/drawing/2014/main" id="{386384C0-708F-4E22-9182-2ABB21BD337B}"/>
                  </a:ext>
                </a:extLst>
              </p:cNvPr>
              <p:cNvSpPr/>
              <p:nvPr/>
            </p:nvSpPr>
            <p:spPr>
              <a:xfrm>
                <a:off x="7681103" y="2249067"/>
                <a:ext cx="1003806" cy="108354"/>
              </a:xfrm>
              <a:prstGeom prst="rect">
                <a:avLst/>
              </a:prstGeom>
              <a:noFill/>
              <a:ln w="9525" cap="flat" cmpd="sng" algn="ctr">
                <a:noFill/>
                <a:prstDash val="solid"/>
              </a:ln>
              <a:effectLst/>
            </p:spPr>
            <p:txBody>
              <a:bodyPr lIns="17927" tIns="8963" rIns="17927" bIns="8963"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de-DE" sz="800" b="1" i="1" u="none" strike="noStrike" kern="0" cap="none" spc="0" normalizeH="0" baseline="0" noProof="0" dirty="0">
                    <a:ln>
                      <a:noFill/>
                    </a:ln>
                    <a:solidFill>
                      <a:srgbClr val="FFFFFF"/>
                    </a:solidFill>
                    <a:effectLst/>
                    <a:uLnTx/>
                    <a:uFillTx/>
                    <a:latin typeface="Arial"/>
                  </a:rPr>
                  <a:t>P</a:t>
                </a:r>
                <a:r>
                  <a:rPr kumimoji="0" lang="de-DE" sz="600" b="1" i="1" u="none" strike="noStrike" kern="0" cap="none" spc="0" normalizeH="0" baseline="0" noProof="0" dirty="0">
                    <a:ln>
                      <a:noFill/>
                    </a:ln>
                    <a:solidFill>
                      <a:srgbClr val="FFFFFF"/>
                    </a:solidFill>
                    <a:effectLst/>
                    <a:uLnTx/>
                    <a:uFillTx/>
                    <a:latin typeface="Arial"/>
                  </a:rPr>
                  <a:t>LENITE</a:t>
                </a:r>
                <a:r>
                  <a:rPr kumimoji="0" lang="de-DE" sz="800" b="1" i="1" u="none" strike="noStrike" kern="0" cap="none" spc="0" normalizeH="0" baseline="0" noProof="0" dirty="0">
                    <a:ln>
                      <a:noFill/>
                    </a:ln>
                    <a:solidFill>
                      <a:srgbClr val="FFFFFF"/>
                    </a:solidFill>
                    <a:effectLst/>
                    <a:uLnTx/>
                    <a:uFillTx/>
                    <a:latin typeface="Arial"/>
                  </a:rPr>
                  <a:t>R®</a:t>
                </a:r>
              </a:p>
              <a:p>
                <a:pPr marL="0" marR="0" lvl="0" indent="0" algn="ctr" defTabSz="685783" eaLnBrk="1" fontAlgn="auto" latinLnBrk="0" hangingPunct="1">
                  <a:lnSpc>
                    <a:spcPct val="100000"/>
                  </a:lnSpc>
                  <a:spcBef>
                    <a:spcPts val="0"/>
                  </a:spcBef>
                  <a:spcAft>
                    <a:spcPts val="0"/>
                  </a:spcAft>
                  <a:buClrTx/>
                  <a:buSzTx/>
                  <a:buFontTx/>
                  <a:buNone/>
                  <a:tabLst/>
                  <a:defRPr/>
                </a:pPr>
                <a:r>
                  <a:rPr lang="de-DE" sz="800" b="1" i="1" kern="0" dirty="0">
                    <a:solidFill>
                      <a:srgbClr val="FFFFFF"/>
                    </a:solidFill>
                    <a:latin typeface="Arial"/>
                  </a:rPr>
                  <a:t>Control</a:t>
                </a:r>
                <a:endParaRPr kumimoji="0" lang="de-DE" sz="800" b="1" i="1" u="none" strike="noStrike" kern="0" cap="none" spc="0" normalizeH="0" baseline="0" noProof="0" dirty="0">
                  <a:ln>
                    <a:noFill/>
                  </a:ln>
                  <a:solidFill>
                    <a:srgbClr val="FFFFFF"/>
                  </a:solidFill>
                  <a:effectLst/>
                  <a:uLnTx/>
                  <a:uFillTx/>
                  <a:latin typeface="Arial"/>
                </a:endParaRPr>
              </a:p>
            </p:txBody>
          </p:sp>
        </p:grpSp>
      </p:grpSp>
      <p:sp>
        <p:nvSpPr>
          <p:cNvPr id="38" name="Rechteck 37">
            <a:extLst>
              <a:ext uri="{FF2B5EF4-FFF2-40B4-BE49-F238E27FC236}">
                <a16:creationId xmlns:a16="http://schemas.microsoft.com/office/drawing/2014/main" id="{3387EF6B-0FCD-4FDB-BC5D-FC45AFD84761}"/>
              </a:ext>
            </a:extLst>
          </p:cNvPr>
          <p:cNvSpPr/>
          <p:nvPr/>
        </p:nvSpPr>
        <p:spPr>
          <a:xfrm>
            <a:off x="3529357" y="2440855"/>
            <a:ext cx="208823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TM/TC</a:t>
            </a:r>
          </a:p>
          <a:p>
            <a:pPr algn="ctr"/>
            <a:r>
              <a:rPr lang="de-DE" sz="1100" b="1" dirty="0">
                <a:solidFill>
                  <a:schemeClr val="bg1"/>
                </a:solidFill>
              </a:rPr>
              <a:t>(SLE,…)</a:t>
            </a:r>
          </a:p>
        </p:txBody>
      </p:sp>
      <p:sp>
        <p:nvSpPr>
          <p:cNvPr id="40" name="Rechteck 39">
            <a:extLst>
              <a:ext uri="{FF2B5EF4-FFF2-40B4-BE49-F238E27FC236}">
                <a16:creationId xmlns:a16="http://schemas.microsoft.com/office/drawing/2014/main" id="{D93C81BA-4073-42C4-85DE-B0DF16BE10E7}"/>
              </a:ext>
            </a:extLst>
          </p:cNvPr>
          <p:cNvSpPr/>
          <p:nvPr/>
        </p:nvSpPr>
        <p:spPr>
          <a:xfrm>
            <a:off x="3141551" y="3828733"/>
            <a:ext cx="30898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bg1"/>
                </a:solidFill>
              </a:rPr>
              <a:t>Ranging &amp; Tracking</a:t>
            </a:r>
          </a:p>
          <a:p>
            <a:pPr algn="ctr"/>
            <a:r>
              <a:rPr lang="de-DE" sz="1400" b="1" dirty="0">
                <a:solidFill>
                  <a:schemeClr val="bg1"/>
                </a:solidFill>
              </a:rPr>
              <a:t>G/S M&amp;C, </a:t>
            </a:r>
            <a:r>
              <a:rPr lang="de-DE" sz="1400" b="1" dirty="0" err="1">
                <a:solidFill>
                  <a:schemeClr val="bg1"/>
                </a:solidFill>
              </a:rPr>
              <a:t>Planning&amp;Scheduling</a:t>
            </a:r>
            <a:endParaRPr lang="de-DE" sz="1400" b="1" dirty="0">
              <a:solidFill>
                <a:schemeClr val="bg1"/>
              </a:solidFill>
            </a:endParaRPr>
          </a:p>
          <a:p>
            <a:pPr algn="ctr"/>
            <a:endParaRPr lang="de-DE" sz="1100" b="1" dirty="0">
              <a:solidFill>
                <a:schemeClr val="bg1"/>
              </a:solidFill>
              <a:highlight>
                <a:srgbClr val="FFFF00"/>
              </a:highlight>
            </a:endParaRPr>
          </a:p>
        </p:txBody>
      </p:sp>
      <p:sp>
        <p:nvSpPr>
          <p:cNvPr id="28" name="Textfeld 27">
            <a:extLst>
              <a:ext uri="{FF2B5EF4-FFF2-40B4-BE49-F238E27FC236}">
                <a16:creationId xmlns:a16="http://schemas.microsoft.com/office/drawing/2014/main" id="{B0DE2DCF-D912-4E01-8DD9-477E506123F6}"/>
              </a:ext>
            </a:extLst>
          </p:cNvPr>
          <p:cNvSpPr txBox="1"/>
          <p:nvPr/>
        </p:nvSpPr>
        <p:spPr>
          <a:xfrm>
            <a:off x="8010292" y="4491796"/>
            <a:ext cx="1133708" cy="369332"/>
          </a:xfrm>
          <a:prstGeom prst="rect">
            <a:avLst/>
          </a:prstGeom>
          <a:noFill/>
        </p:spPr>
        <p:txBody>
          <a:bodyPr wrap="none" rtlCol="0">
            <a:spAutoFit/>
          </a:bodyPr>
          <a:lstStyle/>
          <a:p>
            <a:pPr algn="r"/>
            <a:r>
              <a:rPr lang="en-US" sz="900" dirty="0">
                <a:solidFill>
                  <a:schemeClr val="bg1"/>
                </a:solidFill>
              </a:rPr>
              <a:t>CCSDS 921.1-R-2</a:t>
            </a:r>
          </a:p>
          <a:p>
            <a:pPr algn="r"/>
            <a:r>
              <a:rPr lang="en-US" sz="900" dirty="0">
                <a:solidFill>
                  <a:schemeClr val="bg1"/>
                </a:solidFill>
              </a:rPr>
              <a:t>CCSDS 901.0-G-1</a:t>
            </a:r>
            <a:endParaRPr lang="de-DE" sz="900" dirty="0">
              <a:solidFill>
                <a:schemeClr val="bg1"/>
              </a:solidFill>
            </a:endParaRPr>
          </a:p>
        </p:txBody>
      </p:sp>
    </p:spTree>
    <p:extLst>
      <p:ext uri="{BB962C8B-B14F-4D97-AF65-F5344CB8AC3E}">
        <p14:creationId xmlns:p14="http://schemas.microsoft.com/office/powerpoint/2010/main" val="397582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7" grpId="0" animBg="1"/>
      <p:bldP spid="38"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97C482A-8659-4696-903C-928524237F36}"/>
              </a:ext>
            </a:extLst>
          </p:cNvPr>
          <p:cNvSpPr>
            <a:spLocks noGrp="1"/>
          </p:cNvSpPr>
          <p:nvPr>
            <p:ph idx="1"/>
          </p:nvPr>
        </p:nvSpPr>
        <p:spPr>
          <a:xfrm>
            <a:off x="170918" y="623308"/>
            <a:ext cx="8844897" cy="3388602"/>
          </a:xfrm>
        </p:spPr>
        <p:txBody>
          <a:bodyPr/>
          <a:lstStyle/>
          <a:p>
            <a:r>
              <a:rPr lang="de-DE" dirty="0"/>
              <a:t>Open </a:t>
            </a:r>
            <a:r>
              <a:rPr lang="de-DE" dirty="0" err="1"/>
              <a:t>testing</a:t>
            </a:r>
            <a:r>
              <a:rPr lang="de-DE" dirty="0"/>
              <a:t> </a:t>
            </a:r>
            <a:r>
              <a:rPr lang="de-DE" dirty="0" err="1"/>
              <a:t>facilities</a:t>
            </a:r>
            <a:r>
              <a:rPr lang="de-DE" dirty="0"/>
              <a:t>*</a:t>
            </a:r>
          </a:p>
          <a:p>
            <a:r>
              <a:rPr lang="de-DE" dirty="0"/>
              <a:t>G/S </a:t>
            </a:r>
            <a:r>
              <a:rPr lang="de-DE" dirty="0" err="1"/>
              <a:t>certifications</a:t>
            </a:r>
            <a:endParaRPr lang="de-DE" dirty="0"/>
          </a:p>
          <a:p>
            <a:r>
              <a:rPr lang="de-DE" dirty="0"/>
              <a:t>G/S </a:t>
            </a:r>
            <a:r>
              <a:rPr lang="de-DE" dirty="0" err="1"/>
              <a:t>as</a:t>
            </a:r>
            <a:r>
              <a:rPr lang="de-DE" dirty="0"/>
              <a:t> a Service (</a:t>
            </a:r>
            <a:r>
              <a:rPr lang="de-DE" dirty="0">
                <a:hlinkClick r:id="rId3"/>
              </a:rPr>
              <a:t>AWS Ground Station</a:t>
            </a:r>
            <a:r>
              <a:rPr lang="de-DE" dirty="0"/>
              <a:t>)</a:t>
            </a:r>
          </a:p>
          <a:p>
            <a:r>
              <a:rPr lang="de-DE" dirty="0">
                <a:highlight>
                  <a:srgbClr val="FFFFFF"/>
                </a:highlight>
              </a:rPr>
              <a:t>Pooling and Sharing Hubs (</a:t>
            </a:r>
            <a:r>
              <a:rPr lang="de-DE" dirty="0">
                <a:highlight>
                  <a:srgbClr val="FFFFFF"/>
                </a:highlight>
                <a:hlinkClick r:id="rId4"/>
              </a:rPr>
              <a:t>ESA 4S</a:t>
            </a:r>
            <a:r>
              <a:rPr lang="de-DE" dirty="0">
                <a:highlight>
                  <a:srgbClr val="FFFFFF"/>
                </a:highlight>
              </a:rPr>
              <a:t>)</a:t>
            </a:r>
          </a:p>
          <a:p>
            <a:r>
              <a:rPr lang="de-DE" dirty="0" err="1"/>
              <a:t>Increased</a:t>
            </a:r>
            <a:r>
              <a:rPr lang="de-DE" dirty="0"/>
              <a:t> </a:t>
            </a:r>
            <a:r>
              <a:rPr lang="de-DE" dirty="0" err="1"/>
              <a:t>standardization</a:t>
            </a:r>
            <a:r>
              <a:rPr lang="de-DE" dirty="0"/>
              <a:t> </a:t>
            </a:r>
            <a:r>
              <a:rPr lang="de-DE" dirty="0" err="1"/>
              <a:t>for</a:t>
            </a:r>
            <a:r>
              <a:rPr lang="de-DE" dirty="0"/>
              <a:t> </a:t>
            </a:r>
            <a:r>
              <a:rPr lang="de-DE" dirty="0" err="1"/>
              <a:t>Collision</a:t>
            </a:r>
            <a:r>
              <a:rPr lang="de-DE" dirty="0"/>
              <a:t> </a:t>
            </a:r>
            <a:r>
              <a:rPr lang="de-DE" dirty="0" err="1"/>
              <a:t>Warning</a:t>
            </a:r>
            <a:endParaRPr lang="de-DE" dirty="0"/>
          </a:p>
          <a:p>
            <a:endParaRPr lang="de-DE" dirty="0"/>
          </a:p>
          <a:p>
            <a:endParaRPr lang="de-DE" dirty="0"/>
          </a:p>
        </p:txBody>
      </p:sp>
      <p:sp>
        <p:nvSpPr>
          <p:cNvPr id="3" name="Titel 2">
            <a:extLst>
              <a:ext uri="{FF2B5EF4-FFF2-40B4-BE49-F238E27FC236}">
                <a16:creationId xmlns:a16="http://schemas.microsoft.com/office/drawing/2014/main" id="{54A5A48C-4081-4F45-BDBD-DDCB527326DF}"/>
              </a:ext>
            </a:extLst>
          </p:cNvPr>
          <p:cNvSpPr>
            <a:spLocks noGrp="1"/>
          </p:cNvSpPr>
          <p:nvPr>
            <p:ph type="title"/>
          </p:nvPr>
        </p:nvSpPr>
        <p:spPr/>
        <p:txBody>
          <a:bodyPr/>
          <a:lstStyle/>
          <a:p>
            <a:r>
              <a:rPr lang="de-DE" dirty="0" err="1"/>
              <a:t>Improvement</a:t>
            </a:r>
            <a:r>
              <a:rPr lang="de-DE" dirty="0"/>
              <a:t> </a:t>
            </a:r>
            <a:r>
              <a:rPr lang="de-DE" dirty="0" err="1"/>
              <a:t>ideas</a:t>
            </a:r>
            <a:endParaRPr lang="de-DE" dirty="0"/>
          </a:p>
        </p:txBody>
      </p:sp>
      <p:sp>
        <p:nvSpPr>
          <p:cNvPr id="5" name="Rechteck 4">
            <a:extLst>
              <a:ext uri="{FF2B5EF4-FFF2-40B4-BE49-F238E27FC236}">
                <a16:creationId xmlns:a16="http://schemas.microsoft.com/office/drawing/2014/main" id="{644D85B0-390B-4E42-90B3-7679CAFF8B04}"/>
              </a:ext>
            </a:extLst>
          </p:cNvPr>
          <p:cNvSpPr/>
          <p:nvPr/>
        </p:nvSpPr>
        <p:spPr>
          <a:xfrm>
            <a:off x="4427984" y="4520192"/>
            <a:ext cx="4824536" cy="261610"/>
          </a:xfrm>
          <a:prstGeom prst="rect">
            <a:avLst/>
          </a:prstGeom>
        </p:spPr>
        <p:txBody>
          <a:bodyPr wrap="square">
            <a:spAutoFit/>
          </a:bodyPr>
          <a:lstStyle/>
          <a:p>
            <a:r>
              <a:rPr lang="de-DE" sz="1100" dirty="0">
                <a:solidFill>
                  <a:schemeClr val="bg1"/>
                </a:solidFill>
              </a:rPr>
              <a:t>* </a:t>
            </a:r>
            <a:r>
              <a:rPr lang="de-DE" sz="1100" dirty="0" err="1">
                <a:solidFill>
                  <a:schemeClr val="bg1"/>
                </a:solidFill>
              </a:rPr>
              <a:t>Example</a:t>
            </a:r>
            <a:r>
              <a:rPr lang="de-DE" sz="1100" dirty="0">
                <a:solidFill>
                  <a:schemeClr val="bg1"/>
                </a:solidFill>
              </a:rPr>
              <a:t>: </a:t>
            </a:r>
            <a:r>
              <a:rPr lang="de-DE" sz="1100" dirty="0">
                <a:solidFill>
                  <a:schemeClr val="bg1"/>
                </a:solidFill>
                <a:hlinkClick r:id="rId5"/>
              </a:rPr>
              <a:t>https://www.ssllabs.com/ssltest/analyze.html?d=goonhilly.org</a:t>
            </a:r>
            <a:endParaRPr lang="de-DE" sz="1100" dirty="0">
              <a:solidFill>
                <a:schemeClr val="bg1"/>
              </a:solidFill>
            </a:endParaRPr>
          </a:p>
        </p:txBody>
      </p:sp>
    </p:spTree>
    <p:extLst>
      <p:ext uri="{BB962C8B-B14F-4D97-AF65-F5344CB8AC3E}">
        <p14:creationId xmlns:p14="http://schemas.microsoft.com/office/powerpoint/2010/main" val="372887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7EF4B75-BDBC-4CF5-BF55-20462EDC8017}"/>
              </a:ext>
            </a:extLst>
          </p:cNvPr>
          <p:cNvSpPr>
            <a:spLocks noGrp="1"/>
          </p:cNvSpPr>
          <p:nvPr>
            <p:ph idx="1"/>
          </p:nvPr>
        </p:nvSpPr>
        <p:spPr/>
        <p:txBody>
          <a:bodyPr/>
          <a:lstStyle/>
          <a:p>
            <a:r>
              <a:rPr lang="en-US" dirty="0"/>
              <a:t>ESA Study: Uninterrupted Hand-Over between Ground Stations during Immersive </a:t>
            </a:r>
            <a:r>
              <a:rPr lang="en-US" dirty="0" err="1"/>
              <a:t>Telerobotics</a:t>
            </a:r>
            <a:r>
              <a:rPr lang="en-US" dirty="0"/>
              <a:t> Real-Time Control Phases (UINTGS)</a:t>
            </a:r>
            <a:r>
              <a:rPr lang="en-US" baseline="30000" dirty="0"/>
              <a:t>1</a:t>
            </a:r>
            <a:endParaRPr lang="en-US" dirty="0"/>
          </a:p>
          <a:p>
            <a:r>
              <a:rPr lang="en-US" dirty="0"/>
              <a:t>Conclusions:</a:t>
            </a:r>
          </a:p>
          <a:p>
            <a:pPr lvl="1"/>
            <a:r>
              <a:rPr lang="en-US" dirty="0"/>
              <a:t>Uninterrupted TC uplink handover between ground stations is possible</a:t>
            </a:r>
          </a:p>
          <a:p>
            <a:pPr lvl="1"/>
            <a:r>
              <a:rPr lang="en-US" dirty="0"/>
              <a:t>Allowed update range for IFMS</a:t>
            </a:r>
            <a:r>
              <a:rPr lang="en-US" baseline="30000" dirty="0"/>
              <a:t>2</a:t>
            </a:r>
            <a:r>
              <a:rPr lang="en-US" dirty="0"/>
              <a:t> has to be changed</a:t>
            </a:r>
          </a:p>
          <a:p>
            <a:pPr lvl="1"/>
            <a:r>
              <a:rPr lang="en-US" dirty="0"/>
              <a:t>Central TC uplink service is suggested</a:t>
            </a:r>
          </a:p>
          <a:p>
            <a:pPr lvl="1"/>
            <a:endParaRPr lang="en-US" dirty="0"/>
          </a:p>
          <a:p>
            <a:endParaRPr lang="de-DE" dirty="0"/>
          </a:p>
        </p:txBody>
      </p:sp>
      <p:sp>
        <p:nvSpPr>
          <p:cNvPr id="3" name="Titel 2">
            <a:extLst>
              <a:ext uri="{FF2B5EF4-FFF2-40B4-BE49-F238E27FC236}">
                <a16:creationId xmlns:a16="http://schemas.microsoft.com/office/drawing/2014/main" id="{F4C05112-CC09-41C6-A8BE-2BC3F2CB1942}"/>
              </a:ext>
            </a:extLst>
          </p:cNvPr>
          <p:cNvSpPr>
            <a:spLocks noGrp="1"/>
          </p:cNvSpPr>
          <p:nvPr>
            <p:ph type="title"/>
          </p:nvPr>
        </p:nvSpPr>
        <p:spPr/>
        <p:txBody>
          <a:bodyPr/>
          <a:lstStyle/>
          <a:p>
            <a:r>
              <a:rPr lang="de-DE" dirty="0" err="1"/>
              <a:t>Satellite</a:t>
            </a:r>
            <a:r>
              <a:rPr lang="de-DE" dirty="0"/>
              <a:t> Roaming</a:t>
            </a:r>
          </a:p>
        </p:txBody>
      </p:sp>
      <p:sp>
        <p:nvSpPr>
          <p:cNvPr id="4" name="Textfeld 3">
            <a:extLst>
              <a:ext uri="{FF2B5EF4-FFF2-40B4-BE49-F238E27FC236}">
                <a16:creationId xmlns:a16="http://schemas.microsoft.com/office/drawing/2014/main" id="{1A8AC864-CA19-43D8-8B8D-B1E0681B8AB6}"/>
              </a:ext>
            </a:extLst>
          </p:cNvPr>
          <p:cNvSpPr txBox="1"/>
          <p:nvPr/>
        </p:nvSpPr>
        <p:spPr>
          <a:xfrm>
            <a:off x="3066631" y="4491796"/>
            <a:ext cx="6077369" cy="507831"/>
          </a:xfrm>
          <a:prstGeom prst="rect">
            <a:avLst/>
          </a:prstGeom>
          <a:noFill/>
        </p:spPr>
        <p:txBody>
          <a:bodyPr wrap="none" rtlCol="0">
            <a:spAutoFit/>
          </a:bodyPr>
          <a:lstStyle/>
          <a:p>
            <a:pPr algn="r"/>
            <a:r>
              <a:rPr lang="en-US" sz="900" baseline="30000" dirty="0">
                <a:solidFill>
                  <a:schemeClr val="bg1"/>
                </a:solidFill>
              </a:rPr>
              <a:t>1 </a:t>
            </a:r>
            <a:r>
              <a:rPr lang="en-US" sz="900" dirty="0">
                <a:solidFill>
                  <a:schemeClr val="bg1"/>
                </a:solidFill>
              </a:rPr>
              <a:t>M. Plura, S. Marti. UNINTERRUPTED UPLINK HANDOVER BETWEEN GROUND STATIONS, 2016 / </a:t>
            </a:r>
            <a:r>
              <a:rPr lang="en-US" sz="900" dirty="0">
                <a:solidFill>
                  <a:schemeClr val="bg1"/>
                </a:solidFill>
                <a:hlinkClick r:id="rId3"/>
              </a:rPr>
              <a:t>METERON</a:t>
            </a:r>
            <a:endParaRPr lang="en-US" sz="900" dirty="0">
              <a:solidFill>
                <a:schemeClr val="bg1"/>
              </a:solidFill>
            </a:endParaRPr>
          </a:p>
          <a:p>
            <a:pPr algn="r"/>
            <a:r>
              <a:rPr lang="en-US" sz="900" baseline="30000" dirty="0">
                <a:solidFill>
                  <a:schemeClr val="bg1"/>
                </a:solidFill>
              </a:rPr>
              <a:t>2 </a:t>
            </a:r>
            <a:r>
              <a:rPr lang="de-DE" sz="900" dirty="0">
                <a:solidFill>
                  <a:schemeClr val="bg1"/>
                </a:solidFill>
              </a:rPr>
              <a:t>Intermediate </a:t>
            </a:r>
            <a:r>
              <a:rPr lang="de-DE" sz="900" dirty="0" err="1">
                <a:solidFill>
                  <a:schemeClr val="bg1"/>
                </a:solidFill>
              </a:rPr>
              <a:t>Frequency</a:t>
            </a:r>
            <a:r>
              <a:rPr lang="de-DE" sz="900" dirty="0">
                <a:solidFill>
                  <a:schemeClr val="bg1"/>
                </a:solidFill>
              </a:rPr>
              <a:t> Modem System</a:t>
            </a:r>
            <a:endParaRPr lang="en-US" sz="900" dirty="0">
              <a:solidFill>
                <a:schemeClr val="bg1"/>
              </a:solidFill>
            </a:endParaRPr>
          </a:p>
          <a:p>
            <a:pPr algn="r"/>
            <a:endParaRPr lang="de-DE" sz="900" dirty="0">
              <a:solidFill>
                <a:schemeClr val="bg1"/>
              </a:solidFill>
            </a:endParaRPr>
          </a:p>
        </p:txBody>
      </p:sp>
    </p:spTree>
    <p:extLst>
      <p:ext uri="{BB962C8B-B14F-4D97-AF65-F5344CB8AC3E}">
        <p14:creationId xmlns:p14="http://schemas.microsoft.com/office/powerpoint/2010/main" val="111345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4210DB0-29D3-4367-B732-7867610B0EE3}"/>
              </a:ext>
            </a:extLst>
          </p:cNvPr>
          <p:cNvSpPr>
            <a:spLocks noGrp="1"/>
          </p:cNvSpPr>
          <p:nvPr>
            <p:ph idx="1"/>
          </p:nvPr>
        </p:nvSpPr>
        <p:spPr>
          <a:xfrm>
            <a:off x="170918" y="623308"/>
            <a:ext cx="5121161" cy="4252698"/>
          </a:xfrm>
        </p:spPr>
        <p:txBody>
          <a:bodyPr/>
          <a:lstStyle/>
          <a:p>
            <a:r>
              <a:rPr lang="de-DE" dirty="0"/>
              <a:t>DLR: </a:t>
            </a:r>
            <a:r>
              <a:rPr lang="de-DE" dirty="0">
                <a:hlinkClick r:id="rId3"/>
              </a:rPr>
              <a:t>Heinrich Hertz</a:t>
            </a:r>
            <a:endParaRPr lang="de-DE" dirty="0"/>
          </a:p>
          <a:p>
            <a:r>
              <a:rPr lang="de-DE" dirty="0"/>
              <a:t>ESA: UINTGS / METERON</a:t>
            </a:r>
          </a:p>
          <a:p>
            <a:r>
              <a:rPr lang="de-DE" dirty="0"/>
              <a:t>DLR: DEOS</a:t>
            </a:r>
          </a:p>
          <a:p>
            <a:r>
              <a:rPr lang="de-DE" dirty="0">
                <a:highlight>
                  <a:srgbClr val="FFFFFF"/>
                </a:highlight>
              </a:rPr>
              <a:t>ESA/EC</a:t>
            </a:r>
            <a:r>
              <a:rPr lang="de-DE" dirty="0"/>
              <a:t>: </a:t>
            </a:r>
            <a:r>
              <a:rPr lang="de-DE" dirty="0" err="1">
                <a:hlinkClick r:id="rId4"/>
              </a:rPr>
              <a:t>Govsatcom</a:t>
            </a:r>
            <a:r>
              <a:rPr lang="de-DE" dirty="0"/>
              <a:t>  ARTES 4S</a:t>
            </a:r>
            <a:endParaRPr lang="de-DE" dirty="0">
              <a:highlight>
                <a:srgbClr val="FFFF00"/>
              </a:highlight>
            </a:endParaRPr>
          </a:p>
          <a:p>
            <a:r>
              <a:rPr lang="de-DE" dirty="0"/>
              <a:t>ESA: TTCP (</a:t>
            </a:r>
            <a:r>
              <a:rPr lang="de-DE" dirty="0" err="1"/>
              <a:t>maintenance</a:t>
            </a:r>
            <a:r>
              <a:rPr lang="de-DE" dirty="0"/>
              <a:t> </a:t>
            </a:r>
            <a:r>
              <a:rPr lang="de-DE" dirty="0" err="1"/>
              <a:t>by</a:t>
            </a:r>
            <a:r>
              <a:rPr lang="de-DE" dirty="0"/>
              <a:t> SCISYS/BAE)</a:t>
            </a:r>
          </a:p>
        </p:txBody>
      </p:sp>
      <p:sp>
        <p:nvSpPr>
          <p:cNvPr id="3" name="Titel 2">
            <a:extLst>
              <a:ext uri="{FF2B5EF4-FFF2-40B4-BE49-F238E27FC236}">
                <a16:creationId xmlns:a16="http://schemas.microsoft.com/office/drawing/2014/main" id="{620A4761-A409-404E-8A4E-6FF76F48F1BF}"/>
              </a:ext>
            </a:extLst>
          </p:cNvPr>
          <p:cNvSpPr>
            <a:spLocks noGrp="1"/>
          </p:cNvSpPr>
          <p:nvPr>
            <p:ph type="title"/>
          </p:nvPr>
        </p:nvSpPr>
        <p:spPr/>
        <p:txBody>
          <a:bodyPr/>
          <a:lstStyle/>
          <a:p>
            <a:r>
              <a:rPr lang="de-DE" dirty="0" err="1"/>
              <a:t>Related</a:t>
            </a:r>
            <a:r>
              <a:rPr lang="de-DE" dirty="0"/>
              <a:t> SCISYS </a:t>
            </a:r>
            <a:r>
              <a:rPr lang="de-DE" dirty="0" err="1"/>
              <a:t>activities</a:t>
            </a:r>
            <a:endParaRPr lang="de-DE" dirty="0"/>
          </a:p>
        </p:txBody>
      </p:sp>
      <p:pic>
        <p:nvPicPr>
          <p:cNvPr id="4" name="Inhaltsplatzhalter 4">
            <a:extLst>
              <a:ext uri="{FF2B5EF4-FFF2-40B4-BE49-F238E27FC236}">
                <a16:creationId xmlns:a16="http://schemas.microsoft.com/office/drawing/2014/main" id="{7F1B9450-87AF-44C9-972E-48D473E292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9584" y="507519"/>
            <a:ext cx="3744416" cy="4368487"/>
          </a:xfrm>
          <a:prstGeom prst="rect">
            <a:avLst/>
          </a:prstGeom>
        </p:spPr>
      </p:pic>
      <p:sp>
        <p:nvSpPr>
          <p:cNvPr id="5" name="Rechteck 4">
            <a:extLst>
              <a:ext uri="{FF2B5EF4-FFF2-40B4-BE49-F238E27FC236}">
                <a16:creationId xmlns:a16="http://schemas.microsoft.com/office/drawing/2014/main" id="{F32EA978-98E1-47D5-8FF3-39A85AF1BDD5}"/>
              </a:ext>
            </a:extLst>
          </p:cNvPr>
          <p:cNvSpPr/>
          <p:nvPr/>
        </p:nvSpPr>
        <p:spPr>
          <a:xfrm>
            <a:off x="3875958" y="706233"/>
            <a:ext cx="1560042" cy="400110"/>
          </a:xfrm>
          <a:prstGeom prst="rect">
            <a:avLst/>
          </a:prstGeom>
        </p:spPr>
        <p:txBody>
          <a:bodyPr wrap="none">
            <a:spAutoFit/>
          </a:bodyPr>
          <a:lstStyle/>
          <a:p>
            <a:r>
              <a:rPr lang="de-DE" sz="2000" b="1" i="1" kern="0" dirty="0">
                <a:solidFill>
                  <a:schemeClr val="tx1">
                    <a:lumMod val="50000"/>
                  </a:schemeClr>
                </a:solidFill>
              </a:rPr>
              <a:t>P</a:t>
            </a:r>
            <a:r>
              <a:rPr lang="de-DE" b="1" i="1" kern="0" dirty="0">
                <a:solidFill>
                  <a:schemeClr val="tx1">
                    <a:lumMod val="50000"/>
                  </a:schemeClr>
                </a:solidFill>
              </a:rPr>
              <a:t>LENITE</a:t>
            </a:r>
            <a:r>
              <a:rPr lang="de-DE" sz="2000" b="1" i="1" kern="0" dirty="0">
                <a:solidFill>
                  <a:schemeClr val="tx1">
                    <a:lumMod val="50000"/>
                  </a:schemeClr>
                </a:solidFill>
              </a:rPr>
              <a:t>R</a:t>
            </a:r>
            <a:r>
              <a:rPr lang="de-DE" sz="2000" b="1" i="1" kern="0" baseline="30000" dirty="0">
                <a:solidFill>
                  <a:schemeClr val="tx1">
                    <a:lumMod val="50000"/>
                  </a:schemeClr>
                </a:solidFill>
              </a:rPr>
              <a:t>®</a:t>
            </a:r>
            <a:r>
              <a:rPr lang="de-DE" sz="2000" b="1" i="1" kern="0" dirty="0">
                <a:solidFill>
                  <a:schemeClr val="tx1">
                    <a:lumMod val="50000"/>
                  </a:schemeClr>
                </a:solidFill>
              </a:rPr>
              <a:t> </a:t>
            </a:r>
            <a:endParaRPr lang="de-DE" dirty="0">
              <a:solidFill>
                <a:schemeClr val="tx1">
                  <a:lumMod val="50000"/>
                </a:schemeClr>
              </a:solidFill>
            </a:endParaRPr>
          </a:p>
        </p:txBody>
      </p:sp>
      <p:pic>
        <p:nvPicPr>
          <p:cNvPr id="8" name="Grafik 7">
            <a:extLst>
              <a:ext uri="{FF2B5EF4-FFF2-40B4-BE49-F238E27FC236}">
                <a16:creationId xmlns:a16="http://schemas.microsoft.com/office/drawing/2014/main" id="{E5CF9311-8B80-4A19-BE9C-4900B9F6CA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5928" y="4299942"/>
            <a:ext cx="648072" cy="486054"/>
          </a:xfrm>
          <a:prstGeom prst="rect">
            <a:avLst/>
          </a:prstGeom>
        </p:spPr>
      </p:pic>
    </p:spTree>
    <p:extLst>
      <p:ext uri="{BB962C8B-B14F-4D97-AF65-F5344CB8AC3E}">
        <p14:creationId xmlns:p14="http://schemas.microsoft.com/office/powerpoint/2010/main" val="320417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2DF81E3-0A11-4804-A644-E3F518321561}"/>
              </a:ext>
            </a:extLst>
          </p:cNvPr>
          <p:cNvSpPr>
            <a:spLocks noGrp="1"/>
          </p:cNvSpPr>
          <p:nvPr>
            <p:ph type="title"/>
          </p:nvPr>
        </p:nvSpPr>
        <p:spPr>
          <a:xfrm>
            <a:off x="1602000" y="2156252"/>
            <a:ext cx="5940000" cy="830997"/>
          </a:xfrm>
        </p:spPr>
        <p:txBody>
          <a:bodyPr/>
          <a:lstStyle/>
          <a:p>
            <a:r>
              <a:rPr lang="de-DE" dirty="0"/>
              <a:t>Backup </a:t>
            </a:r>
            <a:r>
              <a:rPr lang="de-DE" dirty="0" err="1"/>
              <a:t>slides</a:t>
            </a:r>
            <a:endParaRPr lang="de-DE" dirty="0"/>
          </a:p>
        </p:txBody>
      </p:sp>
    </p:spTree>
    <p:extLst>
      <p:ext uri="{BB962C8B-B14F-4D97-AF65-F5344CB8AC3E}">
        <p14:creationId xmlns:p14="http://schemas.microsoft.com/office/powerpoint/2010/main" val="198059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3" name="Grafik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584" y="2302487"/>
            <a:ext cx="3186590" cy="3186590"/>
          </a:xfrm>
          <a:prstGeom prst="rect">
            <a:avLst/>
          </a:prstGeom>
          <a:effectLst>
            <a:glow rad="101600">
              <a:schemeClr val="bg1">
                <a:alpha val="40000"/>
              </a:schemeClr>
            </a:glow>
          </a:effectLst>
        </p:spPr>
      </p:pic>
      <p:grpSp>
        <p:nvGrpSpPr>
          <p:cNvPr id="67" name="Gruppieren 66"/>
          <p:cNvGrpSpPr/>
          <p:nvPr/>
        </p:nvGrpSpPr>
        <p:grpSpPr>
          <a:xfrm rot="14811628">
            <a:off x="1189000" y="-180891"/>
            <a:ext cx="2223850" cy="7363573"/>
            <a:chOff x="4487229" y="1196752"/>
            <a:chExt cx="1507976" cy="4993184"/>
          </a:xfrm>
        </p:grpSpPr>
        <p:sp>
          <p:nvSpPr>
            <p:cNvPr id="118" name="Ellipse 117"/>
            <p:cNvSpPr/>
            <p:nvPr/>
          </p:nvSpPr>
          <p:spPr>
            <a:xfrm>
              <a:off x="4629148" y="1196752"/>
              <a:ext cx="1224135" cy="4053338"/>
            </a:xfrm>
            <a:prstGeom prst="ellipse">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19" name="Ellipse 118"/>
            <p:cNvSpPr/>
            <p:nvPr/>
          </p:nvSpPr>
          <p:spPr>
            <a:xfrm>
              <a:off x="4577246" y="1196752"/>
              <a:ext cx="1327940" cy="4397055"/>
            </a:xfrm>
            <a:prstGeom prst="ellipse">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20" name="Ellipse 119"/>
            <p:cNvSpPr/>
            <p:nvPr/>
          </p:nvSpPr>
          <p:spPr>
            <a:xfrm>
              <a:off x="4527424" y="1196752"/>
              <a:ext cx="1427583" cy="4726991"/>
            </a:xfrm>
            <a:prstGeom prst="ellipse">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21" name="Ellipse 120"/>
            <p:cNvSpPr/>
            <p:nvPr/>
          </p:nvSpPr>
          <p:spPr>
            <a:xfrm>
              <a:off x="4487229" y="1196752"/>
              <a:ext cx="1507976" cy="4993184"/>
            </a:xfrm>
            <a:prstGeom prst="ellipse">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22" name="Ellipse 121"/>
            <p:cNvSpPr/>
            <p:nvPr/>
          </p:nvSpPr>
          <p:spPr>
            <a:xfrm>
              <a:off x="4677063" y="1196752"/>
              <a:ext cx="1128307" cy="3736032"/>
            </a:xfrm>
            <a:prstGeom prst="ellipse">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25" name="Ellipse 124">
            <a:hlinkClick r:id="" action="ppaction://noaction"/>
          </p:cNvPr>
          <p:cNvSpPr/>
          <p:nvPr/>
        </p:nvSpPr>
        <p:spPr>
          <a:xfrm>
            <a:off x="3219353" y="3643659"/>
            <a:ext cx="200519" cy="21029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30" name="Ellipse 129"/>
          <p:cNvSpPr/>
          <p:nvPr/>
        </p:nvSpPr>
        <p:spPr>
          <a:xfrm rot="14811628">
            <a:off x="1418286" y="-595861"/>
            <a:ext cx="2326016" cy="7959129"/>
          </a:xfrm>
          <a:prstGeom prst="ellipse">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pic>
        <p:nvPicPr>
          <p:cNvPr id="73" name="Grafik 7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4584" y="2302487"/>
            <a:ext cx="3186590" cy="1850414"/>
          </a:xfrm>
          <a:prstGeom prst="rect">
            <a:avLst/>
          </a:prstGeom>
          <a:effectLst/>
        </p:spPr>
      </p:pic>
      <p:pic>
        <p:nvPicPr>
          <p:cNvPr id="131" name="Grafik 1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5591" y="0"/>
            <a:ext cx="1308409" cy="482610"/>
          </a:xfrm>
          <a:prstGeom prst="rect">
            <a:avLst/>
          </a:prstGeom>
        </p:spPr>
      </p:pic>
      <p:grpSp>
        <p:nvGrpSpPr>
          <p:cNvPr id="20" name="Gruppieren 19"/>
          <p:cNvGrpSpPr/>
          <p:nvPr/>
        </p:nvGrpSpPr>
        <p:grpSpPr>
          <a:xfrm>
            <a:off x="2928466" y="627534"/>
            <a:ext cx="2776857" cy="871597"/>
            <a:chOff x="202453" y="2067763"/>
            <a:chExt cx="2776857" cy="871597"/>
          </a:xfrm>
        </p:grpSpPr>
        <p:sp>
          <p:nvSpPr>
            <p:cNvPr id="21" name="Eine Ecke des Rechtecks abrunden 76">
              <a:hlinkClick r:id="" action="ppaction://noaction"/>
            </p:cNvPr>
            <p:cNvSpPr/>
            <p:nvPr/>
          </p:nvSpPr>
          <p:spPr>
            <a:xfrm flipV="1">
              <a:off x="202453" y="2315784"/>
              <a:ext cx="2106470" cy="373840"/>
            </a:xfrm>
            <a:prstGeom prst="round1Rect">
              <a:avLst>
                <a:gd name="adj" fmla="val 26438"/>
              </a:avLst>
            </a:prstGeom>
            <a:solidFill>
              <a:schemeClr val="bg1">
                <a:lumMod val="50000"/>
                <a:alpha val="45000"/>
              </a:schemeClr>
            </a:solidFill>
            <a:ln>
              <a:noFill/>
            </a:ln>
          </p:spPr>
          <p:style>
            <a:lnRef idx="1">
              <a:schemeClr val="accent6"/>
            </a:lnRef>
            <a:fillRef idx="3">
              <a:schemeClr val="accent6"/>
            </a:fillRef>
            <a:effectRef idx="2">
              <a:schemeClr val="accent6"/>
            </a:effectRef>
            <a:fontRef idx="minor">
              <a:schemeClr val="lt1"/>
            </a:fontRef>
          </p:style>
          <p:txBody>
            <a:bodyPr lIns="23902" tIns="11951" rIns="23902" bIns="1195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800" b="1" i="1" u="none" strike="noStrike" kern="0" cap="none" spc="0" normalizeH="0" baseline="0" noProof="0" dirty="0">
                <a:ln>
                  <a:noFill/>
                </a:ln>
                <a:solidFill>
                  <a:srgbClr val="1C1C1A">
                    <a:lumMod val="50000"/>
                    <a:lumOff val="50000"/>
                  </a:srgbClr>
                </a:solidFill>
                <a:effectLst/>
                <a:uLnTx/>
                <a:uFillTx/>
                <a:latin typeface="Arial"/>
                <a:ea typeface="+mn-ea"/>
                <a:cs typeface="+mn-cs"/>
              </a:endParaRPr>
            </a:p>
          </p:txBody>
        </p:sp>
        <p:cxnSp>
          <p:nvCxnSpPr>
            <p:cNvPr id="22" name="Gerade Verbindung 21"/>
            <p:cNvCxnSpPr/>
            <p:nvPr/>
          </p:nvCxnSpPr>
          <p:spPr>
            <a:xfrm flipH="1" flipV="1">
              <a:off x="2308925" y="2315786"/>
              <a:ext cx="329150" cy="6235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uppieren 23"/>
            <p:cNvGrpSpPr/>
            <p:nvPr/>
          </p:nvGrpSpPr>
          <p:grpSpPr>
            <a:xfrm>
              <a:off x="202453" y="2067763"/>
              <a:ext cx="2776857" cy="248021"/>
              <a:chOff x="444579" y="1482480"/>
              <a:chExt cx="2583550" cy="248021"/>
            </a:xfrm>
          </p:grpSpPr>
          <p:cxnSp>
            <p:nvCxnSpPr>
              <p:cNvPr id="26" name="Gerade Verbindung 25"/>
              <p:cNvCxnSpPr/>
              <p:nvPr/>
            </p:nvCxnSpPr>
            <p:spPr>
              <a:xfrm flipH="1" flipV="1">
                <a:off x="444579" y="1728157"/>
                <a:ext cx="1959830" cy="2344"/>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Rechteck 111"/>
              <p:cNvSpPr/>
              <p:nvPr/>
            </p:nvSpPr>
            <p:spPr>
              <a:xfrm>
                <a:off x="477539" y="1482480"/>
                <a:ext cx="2550590" cy="229738"/>
              </a:xfrm>
              <a:prstGeom prst="rect">
                <a:avLst/>
              </a:prstGeom>
              <a:noFill/>
              <a:ln w="9525" cap="flat" cmpd="sng" algn="ctr">
                <a:noFill/>
                <a:prstDash val="solid"/>
              </a:ln>
              <a:effectLst/>
            </p:spPr>
            <p:txBody>
              <a:bodyPr lIns="23902" tIns="11951" rIns="23902" bIns="11951"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1" u="none" strike="noStrike" kern="0" cap="none" spc="0" normalizeH="0" baseline="0" noProof="0" dirty="0">
                    <a:ln>
                      <a:noFill/>
                    </a:ln>
                    <a:solidFill>
                      <a:srgbClr val="FFFFFF"/>
                    </a:solidFill>
                    <a:effectLst/>
                    <a:uLnTx/>
                    <a:uFillTx/>
                    <a:latin typeface="Arial"/>
                    <a:ea typeface="+mn-ea"/>
                    <a:cs typeface="+mn-cs"/>
                  </a:rPr>
                  <a:t>P</a:t>
                </a:r>
                <a:r>
                  <a:rPr kumimoji="0" lang="de-DE" sz="1200" b="1" i="1" u="none" strike="noStrike" kern="0" cap="none" spc="0" normalizeH="0" baseline="0" noProof="0" dirty="0">
                    <a:ln>
                      <a:noFill/>
                    </a:ln>
                    <a:solidFill>
                      <a:srgbClr val="FFFFFF"/>
                    </a:solidFill>
                    <a:effectLst/>
                    <a:uLnTx/>
                    <a:uFillTx/>
                    <a:latin typeface="Arial"/>
                    <a:ea typeface="+mn-ea"/>
                    <a:cs typeface="+mn-cs"/>
                  </a:rPr>
                  <a:t>LENITE</a:t>
                </a:r>
                <a:r>
                  <a:rPr kumimoji="0" lang="de-DE" sz="1400" b="1" i="1" u="none" strike="noStrike" kern="0" cap="none" spc="0" normalizeH="0" baseline="0" noProof="0" dirty="0">
                    <a:ln>
                      <a:noFill/>
                    </a:ln>
                    <a:solidFill>
                      <a:srgbClr val="FFFFFF"/>
                    </a:solidFill>
                    <a:effectLst/>
                    <a:uLnTx/>
                    <a:uFillTx/>
                    <a:latin typeface="Arial"/>
                    <a:ea typeface="+mn-ea"/>
                    <a:cs typeface="+mn-cs"/>
                  </a:rPr>
                  <a:t>R</a:t>
                </a:r>
                <a:r>
                  <a:rPr kumimoji="0" lang="de-DE" sz="1400" b="1" i="1" u="none" strike="noStrike" kern="0" cap="none" spc="0" normalizeH="0" baseline="30000" noProof="0" dirty="0">
                    <a:ln>
                      <a:noFill/>
                    </a:ln>
                    <a:solidFill>
                      <a:srgbClr val="FFFFFF"/>
                    </a:solidFill>
                    <a:effectLst/>
                    <a:uLnTx/>
                    <a:uFillTx/>
                    <a:latin typeface="Arial"/>
                    <a:ea typeface="+mn-ea"/>
                    <a:cs typeface="+mn-cs"/>
                  </a:rPr>
                  <a:t>®</a:t>
                </a:r>
                <a:r>
                  <a:rPr kumimoji="0" lang="de-DE" sz="1400" b="1" i="1" u="none" strike="noStrike" kern="0" cap="none" spc="0" normalizeH="0" baseline="0" noProof="0" dirty="0">
                    <a:ln>
                      <a:noFill/>
                    </a:ln>
                    <a:solidFill>
                      <a:srgbClr val="FFFFFF"/>
                    </a:solidFill>
                    <a:effectLst/>
                    <a:uLnTx/>
                    <a:uFillTx/>
                    <a:latin typeface="Arial"/>
                    <a:ea typeface="+mn-ea"/>
                    <a:cs typeface="+mn-cs"/>
                  </a:rPr>
                  <a:t> </a:t>
                </a:r>
                <a:r>
                  <a:rPr kumimoji="0" lang="de-DE" sz="1400" b="1" i="1" u="none" strike="noStrike" kern="0" cap="none" spc="0" normalizeH="0" baseline="0" noProof="0" dirty="0">
                    <a:ln>
                      <a:noFill/>
                    </a:ln>
                    <a:solidFill>
                      <a:srgbClr val="C72E2D"/>
                    </a:solidFill>
                    <a:effectLst/>
                    <a:uLnTx/>
                    <a:uFillTx/>
                    <a:latin typeface="Arial"/>
                    <a:ea typeface="+mn-ea"/>
                    <a:cs typeface="+mn-cs"/>
                  </a:rPr>
                  <a:t>AUTOMATE</a:t>
                </a:r>
              </a:p>
            </p:txBody>
          </p:sp>
        </p:grpSp>
        <p:sp>
          <p:nvSpPr>
            <p:cNvPr id="25" name="Rechteck 24"/>
            <p:cNvSpPr/>
            <p:nvPr/>
          </p:nvSpPr>
          <p:spPr>
            <a:xfrm>
              <a:off x="237879" y="2326073"/>
              <a:ext cx="190878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The Advanced Set of Tools for the Automation of Space Mission Control</a:t>
              </a:r>
              <a:endParaRPr kumimoji="0" lang="de-DE" sz="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9" name="Gruppieren 28"/>
          <p:cNvGrpSpPr/>
          <p:nvPr/>
        </p:nvGrpSpPr>
        <p:grpSpPr>
          <a:xfrm>
            <a:off x="5643376" y="1973803"/>
            <a:ext cx="2973803" cy="1096281"/>
            <a:chOff x="2513809" y="684702"/>
            <a:chExt cx="2973803" cy="1096281"/>
          </a:xfrm>
        </p:grpSpPr>
        <p:sp>
          <p:nvSpPr>
            <p:cNvPr id="30" name="Eine Ecke des Rechtecks abrunden 76">
              <a:hlinkClick r:id="" action="ppaction://noaction"/>
            </p:cNvPr>
            <p:cNvSpPr/>
            <p:nvPr/>
          </p:nvSpPr>
          <p:spPr>
            <a:xfrm flipV="1">
              <a:off x="2894769" y="1426487"/>
              <a:ext cx="1960650" cy="354495"/>
            </a:xfrm>
            <a:prstGeom prst="round1Rect">
              <a:avLst>
                <a:gd name="adj" fmla="val 26438"/>
              </a:avLst>
            </a:prstGeom>
            <a:solidFill>
              <a:schemeClr val="bg1">
                <a:lumMod val="50000"/>
                <a:alpha val="45000"/>
              </a:schemeClr>
            </a:solidFill>
            <a:ln>
              <a:noFill/>
            </a:ln>
          </p:spPr>
          <p:style>
            <a:lnRef idx="1">
              <a:schemeClr val="accent6"/>
            </a:lnRef>
            <a:fillRef idx="3">
              <a:schemeClr val="accent6"/>
            </a:fillRef>
            <a:effectRef idx="2">
              <a:schemeClr val="accent6"/>
            </a:effectRef>
            <a:fontRef idx="minor">
              <a:schemeClr val="lt1"/>
            </a:fontRef>
          </p:style>
          <p:txBody>
            <a:bodyPr lIns="23902" tIns="11951" rIns="23902" bIns="1195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800" b="1" i="1" u="none" strike="noStrike" kern="0" cap="none" spc="0" normalizeH="0" baseline="0" noProof="0" dirty="0">
                <a:ln>
                  <a:noFill/>
                </a:ln>
                <a:solidFill>
                  <a:srgbClr val="1C1C1A">
                    <a:lumMod val="50000"/>
                    <a:lumOff val="50000"/>
                  </a:srgbClr>
                </a:solidFill>
                <a:effectLst/>
                <a:uLnTx/>
                <a:uFillTx/>
                <a:latin typeface="Arial"/>
                <a:ea typeface="+mn-ea"/>
                <a:cs typeface="+mn-cs"/>
              </a:endParaRPr>
            </a:p>
          </p:txBody>
        </p:sp>
        <p:cxnSp>
          <p:nvCxnSpPr>
            <p:cNvPr id="31" name="Gerade Verbindung 30"/>
            <p:cNvCxnSpPr>
              <a:endCxn id="123" idx="0"/>
            </p:cNvCxnSpPr>
            <p:nvPr/>
          </p:nvCxnSpPr>
          <p:spPr>
            <a:xfrm flipH="1" flipV="1">
              <a:off x="2513809" y="684702"/>
              <a:ext cx="372218" cy="7317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3" name="Gruppieren 32"/>
            <p:cNvGrpSpPr/>
            <p:nvPr/>
          </p:nvGrpSpPr>
          <p:grpSpPr>
            <a:xfrm>
              <a:off x="2904061" y="1196752"/>
              <a:ext cx="2583551" cy="245677"/>
              <a:chOff x="444578" y="1482480"/>
              <a:chExt cx="2583551" cy="245677"/>
            </a:xfrm>
          </p:grpSpPr>
          <p:cxnSp>
            <p:nvCxnSpPr>
              <p:cNvPr id="35" name="Gerade Verbindung 34"/>
              <p:cNvCxnSpPr/>
              <p:nvPr/>
            </p:nvCxnSpPr>
            <p:spPr>
              <a:xfrm flipH="1">
                <a:off x="444578" y="1728157"/>
                <a:ext cx="1944000"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6" name="Rechteck 111"/>
              <p:cNvSpPr/>
              <p:nvPr/>
            </p:nvSpPr>
            <p:spPr>
              <a:xfrm>
                <a:off x="477539" y="1482480"/>
                <a:ext cx="2550590" cy="229738"/>
              </a:xfrm>
              <a:prstGeom prst="rect">
                <a:avLst/>
              </a:prstGeom>
              <a:noFill/>
              <a:ln w="9525" cap="flat" cmpd="sng" algn="ctr">
                <a:noFill/>
                <a:prstDash val="solid"/>
              </a:ln>
              <a:effectLst/>
            </p:spPr>
            <p:txBody>
              <a:bodyPr lIns="23902" tIns="11951" rIns="23902" bIns="11951"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1" u="none" strike="noStrike" kern="0" cap="none" spc="0" normalizeH="0" baseline="0" noProof="0" dirty="0">
                    <a:ln>
                      <a:noFill/>
                    </a:ln>
                    <a:solidFill>
                      <a:srgbClr val="FFFFFF"/>
                    </a:solidFill>
                    <a:effectLst/>
                    <a:uLnTx/>
                    <a:uFillTx/>
                    <a:latin typeface="Arial"/>
                    <a:ea typeface="+mn-ea"/>
                    <a:cs typeface="+mn-cs"/>
                  </a:rPr>
                  <a:t>P</a:t>
                </a:r>
                <a:r>
                  <a:rPr kumimoji="0" lang="de-DE" sz="1200" b="1" i="1" u="none" strike="noStrike" kern="0" cap="none" spc="0" normalizeH="0" baseline="0" noProof="0" dirty="0">
                    <a:ln>
                      <a:noFill/>
                    </a:ln>
                    <a:solidFill>
                      <a:srgbClr val="FFFFFF"/>
                    </a:solidFill>
                    <a:effectLst/>
                    <a:uLnTx/>
                    <a:uFillTx/>
                    <a:latin typeface="Arial"/>
                    <a:ea typeface="+mn-ea"/>
                    <a:cs typeface="+mn-cs"/>
                  </a:rPr>
                  <a:t>LENITE</a:t>
                </a:r>
                <a:r>
                  <a:rPr kumimoji="0" lang="de-DE" sz="1400" b="1" i="1" u="none" strike="noStrike" kern="0" cap="none" spc="0" normalizeH="0" baseline="0" noProof="0" dirty="0">
                    <a:ln>
                      <a:noFill/>
                    </a:ln>
                    <a:solidFill>
                      <a:srgbClr val="FFFFFF"/>
                    </a:solidFill>
                    <a:effectLst/>
                    <a:uLnTx/>
                    <a:uFillTx/>
                    <a:latin typeface="Arial"/>
                    <a:ea typeface="+mn-ea"/>
                    <a:cs typeface="+mn-cs"/>
                  </a:rPr>
                  <a:t>R</a:t>
                </a:r>
                <a:r>
                  <a:rPr kumimoji="0" lang="de-DE" sz="1400" b="1" i="1" u="none" strike="noStrike" kern="0" cap="none" spc="0" normalizeH="0" baseline="30000" noProof="0" dirty="0">
                    <a:ln>
                      <a:noFill/>
                    </a:ln>
                    <a:solidFill>
                      <a:srgbClr val="FFFFFF"/>
                    </a:solidFill>
                    <a:effectLst/>
                    <a:uLnTx/>
                    <a:uFillTx/>
                    <a:latin typeface="Arial"/>
                    <a:ea typeface="+mn-ea"/>
                    <a:cs typeface="+mn-cs"/>
                  </a:rPr>
                  <a:t>®</a:t>
                </a:r>
                <a:r>
                  <a:rPr kumimoji="0" lang="de-DE" sz="1400" b="1" i="1" u="none" strike="noStrike" kern="0" cap="none" spc="0" normalizeH="0" baseline="0" noProof="0" dirty="0">
                    <a:ln>
                      <a:noFill/>
                    </a:ln>
                    <a:solidFill>
                      <a:srgbClr val="FFFFFF"/>
                    </a:solidFill>
                    <a:effectLst/>
                    <a:uLnTx/>
                    <a:uFillTx/>
                    <a:latin typeface="Arial"/>
                    <a:ea typeface="+mn-ea"/>
                    <a:cs typeface="+mn-cs"/>
                  </a:rPr>
                  <a:t> </a:t>
                </a:r>
                <a:r>
                  <a:rPr kumimoji="0" lang="de-DE" sz="1400" b="1" i="1" u="none" strike="noStrike" kern="0" cap="none" spc="0" normalizeH="0" baseline="0" noProof="0" dirty="0">
                    <a:ln>
                      <a:noFill/>
                    </a:ln>
                    <a:solidFill>
                      <a:srgbClr val="C72E2D"/>
                    </a:solidFill>
                    <a:effectLst/>
                    <a:uLnTx/>
                    <a:uFillTx/>
                    <a:latin typeface="Arial"/>
                    <a:ea typeface="+mn-ea"/>
                    <a:cs typeface="+mn-cs"/>
                  </a:rPr>
                  <a:t>CONTROL</a:t>
                </a:r>
              </a:p>
            </p:txBody>
          </p:sp>
        </p:grpSp>
        <p:sp>
          <p:nvSpPr>
            <p:cNvPr id="34" name="Rechteck 33"/>
            <p:cNvSpPr/>
            <p:nvPr/>
          </p:nvSpPr>
          <p:spPr>
            <a:xfrm>
              <a:off x="2902795" y="1442429"/>
              <a:ext cx="195262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Integrated Monitoring and Control Core for Space and Ground Systems</a:t>
              </a:r>
              <a:endParaRPr kumimoji="0" lang="de-DE" sz="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41" name="Gruppieren 40"/>
          <p:cNvGrpSpPr/>
          <p:nvPr/>
        </p:nvGrpSpPr>
        <p:grpSpPr>
          <a:xfrm>
            <a:off x="248717" y="1317296"/>
            <a:ext cx="3000001" cy="2357161"/>
            <a:chOff x="6331722" y="4430331"/>
            <a:chExt cx="3000001" cy="2357161"/>
          </a:xfrm>
        </p:grpSpPr>
        <p:sp>
          <p:nvSpPr>
            <p:cNvPr id="45" name="Eine Ecke des Rechtecks abrunden 76">
              <a:hlinkClick r:id="" action="ppaction://noaction"/>
            </p:cNvPr>
            <p:cNvSpPr/>
            <p:nvPr/>
          </p:nvSpPr>
          <p:spPr>
            <a:xfrm flipV="1">
              <a:off x="6358201" y="4670497"/>
              <a:ext cx="1920540" cy="371211"/>
            </a:xfrm>
            <a:prstGeom prst="round1Rect">
              <a:avLst>
                <a:gd name="adj" fmla="val 26438"/>
              </a:avLst>
            </a:prstGeom>
            <a:solidFill>
              <a:schemeClr val="bg1">
                <a:lumMod val="50000"/>
                <a:alpha val="45000"/>
              </a:schemeClr>
            </a:solidFill>
            <a:ln>
              <a:noFill/>
            </a:ln>
          </p:spPr>
          <p:style>
            <a:lnRef idx="1">
              <a:schemeClr val="accent6"/>
            </a:lnRef>
            <a:fillRef idx="3">
              <a:schemeClr val="accent6"/>
            </a:fillRef>
            <a:effectRef idx="2">
              <a:schemeClr val="accent6"/>
            </a:effectRef>
            <a:fontRef idx="minor">
              <a:schemeClr val="lt1"/>
            </a:fontRef>
          </p:style>
          <p:txBody>
            <a:bodyPr lIns="23902" tIns="11951" rIns="23902" bIns="1195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800" b="1" i="1" u="none" strike="noStrike" kern="0" cap="none" spc="0" normalizeH="0" baseline="0" noProof="0" dirty="0">
                <a:ln>
                  <a:noFill/>
                </a:ln>
                <a:solidFill>
                  <a:srgbClr val="1C1C1A">
                    <a:lumMod val="50000"/>
                    <a:lumOff val="50000"/>
                  </a:srgbClr>
                </a:solidFill>
                <a:effectLst/>
                <a:uLnTx/>
                <a:uFillTx/>
                <a:latin typeface="Arial"/>
                <a:ea typeface="+mn-ea"/>
                <a:cs typeface="+mn-cs"/>
              </a:endParaRPr>
            </a:p>
          </p:txBody>
        </p:sp>
        <p:cxnSp>
          <p:nvCxnSpPr>
            <p:cNvPr id="42" name="Gerade Verbindung 41"/>
            <p:cNvCxnSpPr>
              <a:stCxn id="125" idx="1"/>
            </p:cNvCxnSpPr>
            <p:nvPr/>
          </p:nvCxnSpPr>
          <p:spPr>
            <a:xfrm flipH="1" flipV="1">
              <a:off x="8281706" y="4659907"/>
              <a:ext cx="1050017" cy="21275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uppieren 43"/>
            <p:cNvGrpSpPr/>
            <p:nvPr/>
          </p:nvGrpSpPr>
          <p:grpSpPr>
            <a:xfrm>
              <a:off x="6358201" y="4430331"/>
              <a:ext cx="1908000" cy="245677"/>
              <a:chOff x="6743602" y="4736816"/>
              <a:chExt cx="1908000" cy="245677"/>
            </a:xfrm>
          </p:grpSpPr>
          <p:cxnSp>
            <p:nvCxnSpPr>
              <p:cNvPr id="47" name="Gerade Verbindung 46"/>
              <p:cNvCxnSpPr/>
              <p:nvPr/>
            </p:nvCxnSpPr>
            <p:spPr>
              <a:xfrm flipH="1">
                <a:off x="6743602" y="4966392"/>
                <a:ext cx="1908000"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Rechteck 111"/>
              <p:cNvSpPr/>
              <p:nvPr/>
            </p:nvSpPr>
            <p:spPr>
              <a:xfrm>
                <a:off x="6771190" y="4736816"/>
                <a:ext cx="1817652" cy="245677"/>
              </a:xfrm>
              <a:prstGeom prst="rect">
                <a:avLst/>
              </a:prstGeom>
              <a:noFill/>
              <a:ln w="9525" cap="flat" cmpd="sng" algn="ctr">
                <a:noFill/>
                <a:prstDash val="solid"/>
              </a:ln>
              <a:effectLst/>
            </p:spPr>
            <p:txBody>
              <a:bodyPr lIns="23902" tIns="11951" rIns="23902" bIns="11951"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1" u="none" strike="noStrike" kern="0" cap="none" spc="0" normalizeH="0" baseline="0" noProof="0" dirty="0">
                    <a:ln>
                      <a:noFill/>
                    </a:ln>
                    <a:solidFill>
                      <a:srgbClr val="FFFFFF"/>
                    </a:solidFill>
                    <a:effectLst/>
                    <a:uLnTx/>
                    <a:uFillTx/>
                    <a:latin typeface="Arial"/>
                    <a:ea typeface="+mn-ea"/>
                    <a:cs typeface="+mn-cs"/>
                  </a:rPr>
                  <a:t>P</a:t>
                </a:r>
                <a:r>
                  <a:rPr kumimoji="0" lang="de-DE" sz="1200" b="1" i="1" u="none" strike="noStrike" kern="0" cap="none" spc="0" normalizeH="0" baseline="0" noProof="0" dirty="0">
                    <a:ln>
                      <a:noFill/>
                    </a:ln>
                    <a:solidFill>
                      <a:srgbClr val="FFFFFF"/>
                    </a:solidFill>
                    <a:effectLst/>
                    <a:uLnTx/>
                    <a:uFillTx/>
                    <a:latin typeface="Arial"/>
                    <a:ea typeface="+mn-ea"/>
                    <a:cs typeface="+mn-cs"/>
                  </a:rPr>
                  <a:t>LENITE</a:t>
                </a:r>
                <a:r>
                  <a:rPr kumimoji="0" lang="de-DE" sz="1400" b="1" i="1" u="none" strike="noStrike" kern="0" cap="none" spc="0" normalizeH="0" baseline="0" noProof="0" dirty="0">
                    <a:ln>
                      <a:noFill/>
                    </a:ln>
                    <a:solidFill>
                      <a:srgbClr val="FFFFFF"/>
                    </a:solidFill>
                    <a:effectLst/>
                    <a:uLnTx/>
                    <a:uFillTx/>
                    <a:latin typeface="Arial"/>
                    <a:ea typeface="+mn-ea"/>
                    <a:cs typeface="+mn-cs"/>
                  </a:rPr>
                  <a:t>R</a:t>
                </a:r>
                <a:r>
                  <a:rPr kumimoji="0" lang="de-DE" sz="1400" b="1" i="1" u="none" strike="noStrike" kern="0" cap="none" spc="0" normalizeH="0" baseline="30000" noProof="0" dirty="0">
                    <a:ln>
                      <a:noFill/>
                    </a:ln>
                    <a:solidFill>
                      <a:srgbClr val="FFFFFF"/>
                    </a:solidFill>
                    <a:effectLst/>
                    <a:uLnTx/>
                    <a:uFillTx/>
                    <a:latin typeface="Arial"/>
                    <a:ea typeface="+mn-ea"/>
                    <a:cs typeface="+mn-cs"/>
                  </a:rPr>
                  <a:t>®</a:t>
                </a:r>
                <a:r>
                  <a:rPr kumimoji="0" lang="de-DE" sz="1400" b="1" i="1" u="none" strike="noStrike" kern="0" cap="none" spc="0" normalizeH="0" baseline="0" noProof="0" dirty="0">
                    <a:ln>
                      <a:noFill/>
                    </a:ln>
                    <a:solidFill>
                      <a:srgbClr val="FFFFFF"/>
                    </a:solidFill>
                    <a:effectLst/>
                    <a:uLnTx/>
                    <a:uFillTx/>
                    <a:latin typeface="Arial"/>
                    <a:ea typeface="+mn-ea"/>
                    <a:cs typeface="+mn-cs"/>
                  </a:rPr>
                  <a:t> </a:t>
                </a:r>
                <a:r>
                  <a:rPr kumimoji="0" lang="de-DE" sz="1400" b="1" i="1" u="none" strike="noStrike" kern="0" cap="none" spc="0" normalizeH="0" baseline="0" noProof="0" dirty="0">
                    <a:ln>
                      <a:noFill/>
                    </a:ln>
                    <a:solidFill>
                      <a:srgbClr val="C72E2D"/>
                    </a:solidFill>
                    <a:effectLst/>
                    <a:uLnTx/>
                    <a:uFillTx/>
                    <a:latin typeface="Arial"/>
                    <a:ea typeface="+mn-ea"/>
                    <a:cs typeface="+mn-cs"/>
                  </a:rPr>
                  <a:t>PLAN</a:t>
                </a:r>
              </a:p>
            </p:txBody>
          </p:sp>
        </p:grpSp>
        <p:sp>
          <p:nvSpPr>
            <p:cNvPr id="46" name="Rechteck 45"/>
            <p:cNvSpPr/>
            <p:nvPr/>
          </p:nvSpPr>
          <p:spPr>
            <a:xfrm>
              <a:off x="6331722" y="4672378"/>
              <a:ext cx="223307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Operations Schedules for Single 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Multi-Spacecraft Missions</a:t>
              </a:r>
              <a:endParaRPr kumimoji="0" lang="de-DE" sz="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58" name="Gruppieren 57"/>
          <p:cNvGrpSpPr/>
          <p:nvPr/>
        </p:nvGrpSpPr>
        <p:grpSpPr>
          <a:xfrm>
            <a:off x="5823973" y="830744"/>
            <a:ext cx="2132403" cy="987785"/>
            <a:chOff x="6544053" y="1814614"/>
            <a:chExt cx="2132403" cy="987785"/>
          </a:xfrm>
        </p:grpSpPr>
        <p:sp>
          <p:nvSpPr>
            <p:cNvPr id="59" name="Eine Ecke des Rechtecks abrunden 76">
              <a:hlinkClick r:id="" action="ppaction://noaction"/>
            </p:cNvPr>
            <p:cNvSpPr/>
            <p:nvPr/>
          </p:nvSpPr>
          <p:spPr>
            <a:xfrm flipV="1">
              <a:off x="6544053" y="2064347"/>
              <a:ext cx="2020747" cy="368973"/>
            </a:xfrm>
            <a:custGeom>
              <a:avLst/>
              <a:gdLst>
                <a:gd name="connsiteX0" fmla="*/ 0 w 2020747"/>
                <a:gd name="connsiteY0" fmla="*/ 0 h 388124"/>
                <a:gd name="connsiteX1" fmla="*/ 1918135 w 2020747"/>
                <a:gd name="connsiteY1" fmla="*/ 0 h 388124"/>
                <a:gd name="connsiteX2" fmla="*/ 2020747 w 2020747"/>
                <a:gd name="connsiteY2" fmla="*/ 102612 h 388124"/>
                <a:gd name="connsiteX3" fmla="*/ 2020747 w 2020747"/>
                <a:gd name="connsiteY3" fmla="*/ 388124 h 388124"/>
                <a:gd name="connsiteX4" fmla="*/ 0 w 2020747"/>
                <a:gd name="connsiteY4" fmla="*/ 388124 h 388124"/>
                <a:gd name="connsiteX5" fmla="*/ 0 w 2020747"/>
                <a:gd name="connsiteY5" fmla="*/ 0 h 388124"/>
                <a:gd name="connsiteX0" fmla="*/ 227023 w 2020747"/>
                <a:gd name="connsiteY0" fmla="*/ 6307 h 388124"/>
                <a:gd name="connsiteX1" fmla="*/ 1918135 w 2020747"/>
                <a:gd name="connsiteY1" fmla="*/ 0 h 388124"/>
                <a:gd name="connsiteX2" fmla="*/ 2020747 w 2020747"/>
                <a:gd name="connsiteY2" fmla="*/ 102612 h 388124"/>
                <a:gd name="connsiteX3" fmla="*/ 2020747 w 2020747"/>
                <a:gd name="connsiteY3" fmla="*/ 388124 h 388124"/>
                <a:gd name="connsiteX4" fmla="*/ 0 w 2020747"/>
                <a:gd name="connsiteY4" fmla="*/ 388124 h 388124"/>
                <a:gd name="connsiteX5" fmla="*/ 227023 w 2020747"/>
                <a:gd name="connsiteY5" fmla="*/ 6307 h 388124"/>
                <a:gd name="connsiteX0" fmla="*/ 315309 w 2020747"/>
                <a:gd name="connsiteY0" fmla="*/ 1655 h 388124"/>
                <a:gd name="connsiteX1" fmla="*/ 1918135 w 2020747"/>
                <a:gd name="connsiteY1" fmla="*/ 0 h 388124"/>
                <a:gd name="connsiteX2" fmla="*/ 2020747 w 2020747"/>
                <a:gd name="connsiteY2" fmla="*/ 102612 h 388124"/>
                <a:gd name="connsiteX3" fmla="*/ 2020747 w 2020747"/>
                <a:gd name="connsiteY3" fmla="*/ 388124 h 388124"/>
                <a:gd name="connsiteX4" fmla="*/ 0 w 2020747"/>
                <a:gd name="connsiteY4" fmla="*/ 388124 h 388124"/>
                <a:gd name="connsiteX5" fmla="*/ 315309 w 2020747"/>
                <a:gd name="connsiteY5" fmla="*/ 1655 h 388124"/>
                <a:gd name="connsiteX0" fmla="*/ 214410 w 2020747"/>
                <a:gd name="connsiteY0" fmla="*/ 8288 h 388124"/>
                <a:gd name="connsiteX1" fmla="*/ 1918135 w 2020747"/>
                <a:gd name="connsiteY1" fmla="*/ 0 h 388124"/>
                <a:gd name="connsiteX2" fmla="*/ 2020747 w 2020747"/>
                <a:gd name="connsiteY2" fmla="*/ 102612 h 388124"/>
                <a:gd name="connsiteX3" fmla="*/ 2020747 w 2020747"/>
                <a:gd name="connsiteY3" fmla="*/ 388124 h 388124"/>
                <a:gd name="connsiteX4" fmla="*/ 0 w 2020747"/>
                <a:gd name="connsiteY4" fmla="*/ 388124 h 388124"/>
                <a:gd name="connsiteX5" fmla="*/ 214410 w 2020747"/>
                <a:gd name="connsiteY5" fmla="*/ 8288 h 3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0747" h="388124">
                  <a:moveTo>
                    <a:pt x="214410" y="8288"/>
                  </a:moveTo>
                  <a:lnTo>
                    <a:pt x="1918135" y="0"/>
                  </a:lnTo>
                  <a:cubicBezTo>
                    <a:pt x="1974806" y="0"/>
                    <a:pt x="2020747" y="45941"/>
                    <a:pt x="2020747" y="102612"/>
                  </a:cubicBezTo>
                  <a:lnTo>
                    <a:pt x="2020747" y="388124"/>
                  </a:lnTo>
                  <a:lnTo>
                    <a:pt x="0" y="388124"/>
                  </a:lnTo>
                  <a:lnTo>
                    <a:pt x="214410" y="8288"/>
                  </a:lnTo>
                  <a:close/>
                </a:path>
              </a:pathLst>
            </a:custGeom>
            <a:solidFill>
              <a:schemeClr val="bg1">
                <a:lumMod val="50000"/>
                <a:alpha val="45000"/>
              </a:schemeClr>
            </a:solidFill>
            <a:ln>
              <a:noFill/>
            </a:ln>
          </p:spPr>
          <p:style>
            <a:lnRef idx="1">
              <a:schemeClr val="accent6"/>
            </a:lnRef>
            <a:fillRef idx="3">
              <a:schemeClr val="accent6"/>
            </a:fillRef>
            <a:effectRef idx="2">
              <a:schemeClr val="accent6"/>
            </a:effectRef>
            <a:fontRef idx="minor">
              <a:schemeClr val="lt1"/>
            </a:fontRef>
          </p:style>
          <p:txBody>
            <a:bodyPr lIns="23902" tIns="11951" rIns="23902" bIns="1195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800" b="1" i="1" u="none" strike="noStrike" kern="0" cap="none" spc="0" normalizeH="0" baseline="0" noProof="0" dirty="0">
                <a:ln>
                  <a:noFill/>
                </a:ln>
                <a:solidFill>
                  <a:srgbClr val="1C1C1A">
                    <a:lumMod val="50000"/>
                    <a:lumOff val="50000"/>
                  </a:srgbClr>
                </a:solidFill>
                <a:effectLst/>
                <a:uLnTx/>
                <a:uFillTx/>
                <a:latin typeface="Arial"/>
                <a:ea typeface="+mn-ea"/>
                <a:cs typeface="+mn-cs"/>
              </a:endParaRPr>
            </a:p>
          </p:txBody>
        </p:sp>
        <p:cxnSp>
          <p:nvCxnSpPr>
            <p:cNvPr id="60" name="Gerade Verbindung 59"/>
            <p:cNvCxnSpPr/>
            <p:nvPr/>
          </p:nvCxnSpPr>
          <p:spPr>
            <a:xfrm flipH="1" flipV="1">
              <a:off x="6544053" y="2064347"/>
              <a:ext cx="430220" cy="7380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2" name="Gruppieren 61"/>
            <p:cNvGrpSpPr/>
            <p:nvPr/>
          </p:nvGrpSpPr>
          <p:grpSpPr>
            <a:xfrm>
              <a:off x="6544053" y="1814614"/>
              <a:ext cx="2132403" cy="245677"/>
              <a:chOff x="444578" y="1482480"/>
              <a:chExt cx="2583551" cy="245677"/>
            </a:xfrm>
          </p:grpSpPr>
          <p:cxnSp>
            <p:nvCxnSpPr>
              <p:cNvPr id="66" name="Gerade Verbindung 65"/>
              <p:cNvCxnSpPr/>
              <p:nvPr/>
            </p:nvCxnSpPr>
            <p:spPr>
              <a:xfrm flipH="1">
                <a:off x="444578" y="1728157"/>
                <a:ext cx="2448272"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Rechteck 111"/>
              <p:cNvSpPr/>
              <p:nvPr/>
            </p:nvSpPr>
            <p:spPr>
              <a:xfrm>
                <a:off x="477539" y="1482480"/>
                <a:ext cx="2550590" cy="229738"/>
              </a:xfrm>
              <a:prstGeom prst="rect">
                <a:avLst/>
              </a:prstGeom>
              <a:noFill/>
              <a:ln w="9525" cap="flat" cmpd="sng" algn="ctr">
                <a:noFill/>
                <a:prstDash val="solid"/>
              </a:ln>
              <a:effectLst/>
            </p:spPr>
            <p:txBody>
              <a:bodyPr lIns="23902" tIns="11951" rIns="23902" bIns="11951"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1" u="none" strike="noStrike" kern="0" cap="none" spc="0" normalizeH="0" baseline="0" noProof="0" dirty="0">
                    <a:ln>
                      <a:noFill/>
                    </a:ln>
                    <a:solidFill>
                      <a:srgbClr val="FFFFFF"/>
                    </a:solidFill>
                    <a:effectLst/>
                    <a:uLnTx/>
                    <a:uFillTx/>
                    <a:latin typeface="Arial"/>
                    <a:ea typeface="+mn-ea"/>
                    <a:cs typeface="+mn-cs"/>
                  </a:rPr>
                  <a:t>P</a:t>
                </a:r>
                <a:r>
                  <a:rPr kumimoji="0" lang="de-DE" sz="1200" b="1" i="1" u="none" strike="noStrike" kern="0" cap="none" spc="0" normalizeH="0" baseline="0" noProof="0" dirty="0">
                    <a:ln>
                      <a:noFill/>
                    </a:ln>
                    <a:solidFill>
                      <a:srgbClr val="FFFFFF"/>
                    </a:solidFill>
                    <a:effectLst/>
                    <a:uLnTx/>
                    <a:uFillTx/>
                    <a:latin typeface="Arial"/>
                    <a:ea typeface="+mn-ea"/>
                    <a:cs typeface="+mn-cs"/>
                  </a:rPr>
                  <a:t>LENITE</a:t>
                </a:r>
                <a:r>
                  <a:rPr kumimoji="0" lang="de-DE" sz="1400" b="1" i="1" u="none" strike="noStrike" kern="0" cap="none" spc="0" normalizeH="0" baseline="0" noProof="0" dirty="0">
                    <a:ln>
                      <a:noFill/>
                    </a:ln>
                    <a:solidFill>
                      <a:srgbClr val="FFFFFF"/>
                    </a:solidFill>
                    <a:effectLst/>
                    <a:uLnTx/>
                    <a:uFillTx/>
                    <a:latin typeface="Arial"/>
                    <a:ea typeface="+mn-ea"/>
                    <a:cs typeface="+mn-cs"/>
                  </a:rPr>
                  <a:t>R</a:t>
                </a:r>
                <a:r>
                  <a:rPr kumimoji="0" lang="de-DE" sz="1400" b="1" i="1" u="none" strike="noStrike" kern="0" cap="none" spc="0" normalizeH="0" baseline="30000" noProof="0" dirty="0">
                    <a:ln>
                      <a:noFill/>
                    </a:ln>
                    <a:solidFill>
                      <a:srgbClr val="FFFFFF"/>
                    </a:solidFill>
                    <a:effectLst/>
                    <a:uLnTx/>
                    <a:uFillTx/>
                    <a:latin typeface="Arial"/>
                    <a:ea typeface="+mn-ea"/>
                    <a:cs typeface="+mn-cs"/>
                  </a:rPr>
                  <a:t>®</a:t>
                </a:r>
                <a:r>
                  <a:rPr kumimoji="0" lang="de-DE" sz="1400" b="1" i="1" u="none" strike="noStrike" kern="0" cap="none" spc="0" normalizeH="0" baseline="0" noProof="0" dirty="0">
                    <a:ln>
                      <a:noFill/>
                    </a:ln>
                    <a:solidFill>
                      <a:srgbClr val="FFFFFF"/>
                    </a:solidFill>
                    <a:effectLst/>
                    <a:uLnTx/>
                    <a:uFillTx/>
                    <a:latin typeface="Arial"/>
                    <a:ea typeface="+mn-ea"/>
                    <a:cs typeface="+mn-cs"/>
                  </a:rPr>
                  <a:t> </a:t>
                </a:r>
                <a:r>
                  <a:rPr kumimoji="0" lang="de-DE" sz="1400" b="1" i="1" u="none" strike="noStrike" kern="0" cap="none" spc="0" normalizeH="0" baseline="0" noProof="0" dirty="0">
                    <a:ln>
                      <a:noFill/>
                    </a:ln>
                    <a:solidFill>
                      <a:srgbClr val="C72E2D"/>
                    </a:solidFill>
                    <a:effectLst/>
                    <a:uLnTx/>
                    <a:uFillTx/>
                    <a:latin typeface="Arial"/>
                    <a:ea typeface="+mn-ea"/>
                    <a:cs typeface="+mn-cs"/>
                  </a:rPr>
                  <a:t>ORBIT</a:t>
                </a:r>
              </a:p>
            </p:txBody>
          </p:sp>
        </p:grpSp>
        <p:sp>
          <p:nvSpPr>
            <p:cNvPr id="65" name="Rechteck 64"/>
            <p:cNvSpPr/>
            <p:nvPr/>
          </p:nvSpPr>
          <p:spPr>
            <a:xfrm>
              <a:off x="6804248" y="2063988"/>
              <a:ext cx="1828662"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The Integrated Flight Dynamics Solution</a:t>
              </a:r>
              <a:endParaRPr kumimoji="0" lang="de-DE" sz="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69" name="Gruppieren 68"/>
          <p:cNvGrpSpPr/>
          <p:nvPr/>
        </p:nvGrpSpPr>
        <p:grpSpPr>
          <a:xfrm>
            <a:off x="4568143" y="3147107"/>
            <a:ext cx="2513480" cy="823828"/>
            <a:chOff x="6051320" y="4171002"/>
            <a:chExt cx="2513480" cy="823828"/>
          </a:xfrm>
        </p:grpSpPr>
        <p:cxnSp>
          <p:nvCxnSpPr>
            <p:cNvPr id="70" name="Gerade Verbindung 69"/>
            <p:cNvCxnSpPr/>
            <p:nvPr/>
          </p:nvCxnSpPr>
          <p:spPr>
            <a:xfrm flipH="1" flipV="1">
              <a:off x="6051320" y="4171002"/>
              <a:ext cx="296575" cy="489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uppieren 71"/>
            <p:cNvGrpSpPr/>
            <p:nvPr/>
          </p:nvGrpSpPr>
          <p:grpSpPr>
            <a:xfrm>
              <a:off x="6358201" y="4414229"/>
              <a:ext cx="2162484" cy="245678"/>
              <a:chOff x="6743602" y="4720714"/>
              <a:chExt cx="2162484" cy="245678"/>
            </a:xfrm>
          </p:grpSpPr>
          <p:cxnSp>
            <p:nvCxnSpPr>
              <p:cNvPr id="77" name="Gerade Verbindung 76"/>
              <p:cNvCxnSpPr/>
              <p:nvPr/>
            </p:nvCxnSpPr>
            <p:spPr>
              <a:xfrm flipH="1">
                <a:off x="6743602" y="4966392"/>
                <a:ext cx="2162484" cy="0"/>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Rechteck 111"/>
              <p:cNvSpPr/>
              <p:nvPr/>
            </p:nvSpPr>
            <p:spPr>
              <a:xfrm>
                <a:off x="6771190" y="4720714"/>
                <a:ext cx="2134896" cy="245677"/>
              </a:xfrm>
              <a:prstGeom prst="rect">
                <a:avLst/>
              </a:prstGeom>
              <a:noFill/>
              <a:ln w="9525" cap="flat" cmpd="sng" algn="ctr">
                <a:noFill/>
                <a:prstDash val="solid"/>
              </a:ln>
              <a:effectLst/>
            </p:spPr>
            <p:txBody>
              <a:bodyPr lIns="23902" tIns="11951" rIns="23902" bIns="11951"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1" u="none" strike="noStrike" kern="0" cap="none" spc="0" normalizeH="0" baseline="0" noProof="0" dirty="0">
                    <a:ln>
                      <a:noFill/>
                    </a:ln>
                    <a:solidFill>
                      <a:srgbClr val="FFFFFF"/>
                    </a:solidFill>
                    <a:effectLst/>
                    <a:uLnTx/>
                    <a:uFillTx/>
                    <a:latin typeface="Arial"/>
                    <a:ea typeface="+mn-ea"/>
                    <a:cs typeface="+mn-cs"/>
                  </a:rPr>
                  <a:t>P</a:t>
                </a:r>
                <a:r>
                  <a:rPr kumimoji="0" lang="de-DE" sz="1200" b="1" i="1" u="none" strike="noStrike" kern="0" cap="none" spc="0" normalizeH="0" baseline="0" noProof="0" dirty="0">
                    <a:ln>
                      <a:noFill/>
                    </a:ln>
                    <a:solidFill>
                      <a:srgbClr val="FFFFFF"/>
                    </a:solidFill>
                    <a:effectLst/>
                    <a:uLnTx/>
                    <a:uFillTx/>
                    <a:latin typeface="Arial"/>
                    <a:ea typeface="+mn-ea"/>
                    <a:cs typeface="+mn-cs"/>
                  </a:rPr>
                  <a:t>LENITE</a:t>
                </a:r>
                <a:r>
                  <a:rPr kumimoji="0" lang="de-DE" sz="1400" b="1" i="1" u="none" strike="noStrike" kern="0" cap="none" spc="0" normalizeH="0" baseline="0" noProof="0" dirty="0">
                    <a:ln>
                      <a:noFill/>
                    </a:ln>
                    <a:solidFill>
                      <a:srgbClr val="FFFFFF"/>
                    </a:solidFill>
                    <a:effectLst/>
                    <a:uLnTx/>
                    <a:uFillTx/>
                    <a:latin typeface="Arial"/>
                    <a:ea typeface="+mn-ea"/>
                    <a:cs typeface="+mn-cs"/>
                  </a:rPr>
                  <a:t>R</a:t>
                </a:r>
                <a:r>
                  <a:rPr kumimoji="0" lang="de-DE" sz="1400" b="1" i="1" u="none" strike="noStrike" kern="0" cap="none" spc="0" normalizeH="0" baseline="30000" noProof="0" dirty="0">
                    <a:ln>
                      <a:noFill/>
                    </a:ln>
                    <a:solidFill>
                      <a:srgbClr val="FFFFFF"/>
                    </a:solidFill>
                    <a:effectLst/>
                    <a:uLnTx/>
                    <a:uFillTx/>
                    <a:latin typeface="Arial"/>
                    <a:ea typeface="+mn-ea"/>
                    <a:cs typeface="+mn-cs"/>
                  </a:rPr>
                  <a:t>®</a:t>
                </a:r>
                <a:r>
                  <a:rPr kumimoji="0" lang="de-DE" sz="1400" b="1" i="1" u="none" strike="noStrike" kern="0" cap="none" spc="0" normalizeH="0" baseline="0" noProof="0" dirty="0">
                    <a:ln>
                      <a:noFill/>
                    </a:ln>
                    <a:solidFill>
                      <a:srgbClr val="FFFFFF"/>
                    </a:solidFill>
                    <a:effectLst/>
                    <a:uLnTx/>
                    <a:uFillTx/>
                    <a:latin typeface="Arial"/>
                    <a:ea typeface="+mn-ea"/>
                    <a:cs typeface="+mn-cs"/>
                  </a:rPr>
                  <a:t> </a:t>
                </a:r>
                <a:r>
                  <a:rPr kumimoji="0" lang="de-DE" sz="1400" b="1" i="1" u="none" strike="noStrike" kern="0" cap="none" spc="0" normalizeH="0" baseline="0" noProof="0" dirty="0">
                    <a:ln>
                      <a:noFill/>
                    </a:ln>
                    <a:solidFill>
                      <a:srgbClr val="C72E2D"/>
                    </a:solidFill>
                    <a:effectLst/>
                    <a:uLnTx/>
                    <a:uFillTx/>
                    <a:latin typeface="Arial"/>
                    <a:ea typeface="+mn-ea"/>
                    <a:cs typeface="+mn-cs"/>
                  </a:rPr>
                  <a:t>STORE</a:t>
                </a:r>
              </a:p>
            </p:txBody>
          </p:sp>
        </p:grpSp>
        <p:sp>
          <p:nvSpPr>
            <p:cNvPr id="74" name="Eine Ecke des Rechtecks abrunden 76">
              <a:hlinkClick r:id="" action="ppaction://noaction"/>
            </p:cNvPr>
            <p:cNvSpPr/>
            <p:nvPr/>
          </p:nvSpPr>
          <p:spPr>
            <a:xfrm flipV="1">
              <a:off x="6358201" y="4670498"/>
              <a:ext cx="2162484" cy="324331"/>
            </a:xfrm>
            <a:prstGeom prst="round1Rect">
              <a:avLst>
                <a:gd name="adj" fmla="val 26438"/>
              </a:avLst>
            </a:prstGeom>
            <a:solidFill>
              <a:schemeClr val="bg1">
                <a:lumMod val="50000"/>
                <a:alpha val="45000"/>
              </a:schemeClr>
            </a:solidFill>
            <a:ln>
              <a:noFill/>
            </a:ln>
          </p:spPr>
          <p:style>
            <a:lnRef idx="1">
              <a:schemeClr val="accent6"/>
            </a:lnRef>
            <a:fillRef idx="3">
              <a:schemeClr val="accent6"/>
            </a:fillRef>
            <a:effectRef idx="2">
              <a:schemeClr val="accent6"/>
            </a:effectRef>
            <a:fontRef idx="minor">
              <a:schemeClr val="lt1"/>
            </a:fontRef>
          </p:style>
          <p:txBody>
            <a:bodyPr lIns="23902" tIns="11951" rIns="23902" bIns="1195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800" b="1" i="1" u="none" strike="noStrike" kern="0" cap="none" spc="0" normalizeH="0" baseline="0" noProof="0" dirty="0">
                <a:ln>
                  <a:noFill/>
                </a:ln>
                <a:solidFill>
                  <a:srgbClr val="1C1C1A">
                    <a:lumMod val="50000"/>
                    <a:lumOff val="50000"/>
                  </a:srgbClr>
                </a:solidFill>
                <a:effectLst/>
                <a:uLnTx/>
                <a:uFillTx/>
                <a:latin typeface="Arial"/>
                <a:ea typeface="+mn-ea"/>
                <a:cs typeface="+mn-cs"/>
              </a:endParaRPr>
            </a:p>
          </p:txBody>
        </p:sp>
        <p:sp>
          <p:nvSpPr>
            <p:cNvPr id="75" name="Rechteck 74"/>
            <p:cNvSpPr/>
            <p:nvPr/>
          </p:nvSpPr>
          <p:spPr>
            <a:xfrm>
              <a:off x="6331722" y="4656276"/>
              <a:ext cx="223307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FFFFFF"/>
                  </a:solidFill>
                  <a:effectLst/>
                  <a:uLnTx/>
                  <a:uFillTx/>
                  <a:latin typeface="Arial"/>
                  <a:ea typeface="+mn-ea"/>
                  <a:cs typeface="+mn-cs"/>
                </a:rPr>
                <a:t>Centralised</a:t>
              </a:r>
              <a:r>
                <a:rPr kumimoji="0" lang="en-US" sz="800" b="0" i="0" u="none" strike="noStrike" kern="1200" cap="none" spc="0" normalizeH="0" baseline="0" noProof="0" dirty="0">
                  <a:ln>
                    <a:noFill/>
                  </a:ln>
                  <a:solidFill>
                    <a:srgbClr val="FFFFFF"/>
                  </a:solidFill>
                  <a:effectLst/>
                  <a:uLnTx/>
                  <a:uFillTx/>
                  <a:latin typeface="Arial"/>
                  <a:ea typeface="+mn-ea"/>
                  <a:cs typeface="+mn-cs"/>
                </a:rPr>
                <a:t> Mission Archive, Configuration and Product Store</a:t>
              </a:r>
              <a:endParaRPr kumimoji="0" lang="de-DE" sz="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79" name="Gruppieren 78"/>
          <p:cNvGrpSpPr/>
          <p:nvPr/>
        </p:nvGrpSpPr>
        <p:grpSpPr>
          <a:xfrm>
            <a:off x="3557252" y="4273126"/>
            <a:ext cx="3480256" cy="575920"/>
            <a:chOff x="4798207" y="5580775"/>
            <a:chExt cx="3198705" cy="575920"/>
          </a:xfrm>
        </p:grpSpPr>
        <p:sp>
          <p:nvSpPr>
            <p:cNvPr id="80" name="Eine Ecke des Rechtecks abrunden 76">
              <a:hlinkClick r:id="" action="ppaction://noaction"/>
            </p:cNvPr>
            <p:cNvSpPr/>
            <p:nvPr/>
          </p:nvSpPr>
          <p:spPr>
            <a:xfrm flipV="1">
              <a:off x="4923508" y="5812177"/>
              <a:ext cx="1763914" cy="344517"/>
            </a:xfrm>
            <a:prstGeom prst="round1Rect">
              <a:avLst>
                <a:gd name="adj" fmla="val 26438"/>
              </a:avLst>
            </a:prstGeom>
            <a:solidFill>
              <a:schemeClr val="bg1">
                <a:lumMod val="50000"/>
                <a:alpha val="45000"/>
              </a:schemeClr>
            </a:solidFill>
            <a:ln>
              <a:noFill/>
            </a:ln>
          </p:spPr>
          <p:style>
            <a:lnRef idx="1">
              <a:schemeClr val="accent6"/>
            </a:lnRef>
            <a:fillRef idx="3">
              <a:schemeClr val="accent6"/>
            </a:fillRef>
            <a:effectRef idx="2">
              <a:schemeClr val="accent6"/>
            </a:effectRef>
            <a:fontRef idx="minor">
              <a:schemeClr val="lt1"/>
            </a:fontRef>
          </p:style>
          <p:txBody>
            <a:bodyPr lIns="23902" tIns="11951" rIns="23902" bIns="1195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800" b="1" i="1" u="none" strike="noStrike" kern="0" cap="none" spc="0" normalizeH="0" baseline="0" noProof="0" dirty="0">
                <a:ln>
                  <a:noFill/>
                </a:ln>
                <a:solidFill>
                  <a:srgbClr val="1C1C1A">
                    <a:lumMod val="50000"/>
                    <a:lumOff val="50000"/>
                  </a:srgbClr>
                </a:solidFill>
                <a:effectLst/>
                <a:uLnTx/>
                <a:uFillTx/>
                <a:latin typeface="Arial"/>
                <a:ea typeface="+mn-ea"/>
                <a:cs typeface="+mn-cs"/>
              </a:endParaRPr>
            </a:p>
          </p:txBody>
        </p:sp>
        <p:cxnSp>
          <p:nvCxnSpPr>
            <p:cNvPr id="81" name="Gerade Verbindung 80"/>
            <p:cNvCxnSpPr/>
            <p:nvPr/>
          </p:nvCxnSpPr>
          <p:spPr>
            <a:xfrm flipH="1" flipV="1">
              <a:off x="4798207" y="5580775"/>
              <a:ext cx="122078" cy="2314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Rechteck 111"/>
            <p:cNvSpPr/>
            <p:nvPr/>
          </p:nvSpPr>
          <p:spPr>
            <a:xfrm>
              <a:off x="6142928" y="5758480"/>
              <a:ext cx="1853984" cy="229738"/>
            </a:xfrm>
            <a:prstGeom prst="rect">
              <a:avLst/>
            </a:prstGeom>
            <a:noFill/>
            <a:ln w="9525" cap="flat" cmpd="sng" algn="ctr">
              <a:noFill/>
              <a:prstDash val="solid"/>
            </a:ln>
            <a:effectLst/>
          </p:spPr>
          <p:txBody>
            <a:bodyPr lIns="23902" tIns="11951" rIns="23902" bIns="1195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800" b="1" i="1" u="none" strike="noStrike" kern="0" cap="none" spc="0" normalizeH="0" baseline="0" noProof="0" dirty="0">
                <a:ln>
                  <a:noFill/>
                </a:ln>
                <a:solidFill>
                  <a:srgbClr val="FFFFFF"/>
                </a:solidFill>
                <a:effectLst/>
                <a:uLnTx/>
                <a:uFillTx/>
                <a:latin typeface="Arial"/>
                <a:ea typeface="+mn-ea"/>
                <a:cs typeface="+mn-cs"/>
              </a:endParaRPr>
            </a:p>
          </p:txBody>
        </p:sp>
        <p:grpSp>
          <p:nvGrpSpPr>
            <p:cNvPr id="84" name="Gruppieren 83"/>
            <p:cNvGrpSpPr/>
            <p:nvPr/>
          </p:nvGrpSpPr>
          <p:grpSpPr>
            <a:xfrm>
              <a:off x="4925786" y="5580775"/>
              <a:ext cx="2527451" cy="245678"/>
              <a:chOff x="5173952" y="5419617"/>
              <a:chExt cx="2527451" cy="245678"/>
            </a:xfrm>
          </p:grpSpPr>
          <p:cxnSp>
            <p:nvCxnSpPr>
              <p:cNvPr id="86" name="Gerade Verbindung 85"/>
              <p:cNvCxnSpPr/>
              <p:nvPr/>
            </p:nvCxnSpPr>
            <p:spPr>
              <a:xfrm flipH="1">
                <a:off x="5173952" y="5656983"/>
                <a:ext cx="1761635" cy="8312"/>
              </a:xfrm>
              <a:prstGeom prst="line">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7" name="Rechteck 111"/>
              <p:cNvSpPr/>
              <p:nvPr/>
            </p:nvSpPr>
            <p:spPr>
              <a:xfrm>
                <a:off x="5234598" y="5419617"/>
                <a:ext cx="2466805" cy="245677"/>
              </a:xfrm>
              <a:prstGeom prst="rect">
                <a:avLst/>
              </a:prstGeom>
              <a:noFill/>
              <a:ln w="9525" cap="flat" cmpd="sng" algn="ctr">
                <a:noFill/>
                <a:prstDash val="solid"/>
              </a:ln>
              <a:effectLst/>
            </p:spPr>
            <p:txBody>
              <a:bodyPr lIns="23902" tIns="11951" rIns="23902" bIns="11951"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1" u="none" strike="noStrike" kern="0" cap="none" spc="0" normalizeH="0" baseline="0" noProof="0" dirty="0">
                    <a:ln>
                      <a:noFill/>
                    </a:ln>
                    <a:solidFill>
                      <a:srgbClr val="FFFFFF"/>
                    </a:solidFill>
                    <a:effectLst/>
                    <a:uLnTx/>
                    <a:uFillTx/>
                    <a:latin typeface="Arial"/>
                    <a:ea typeface="+mn-ea"/>
                    <a:cs typeface="+mn-cs"/>
                  </a:rPr>
                  <a:t>P</a:t>
                </a:r>
                <a:r>
                  <a:rPr kumimoji="0" lang="de-DE" sz="1200" b="1" i="1" u="none" strike="noStrike" kern="0" cap="none" spc="0" normalizeH="0" baseline="0" noProof="0" dirty="0">
                    <a:ln>
                      <a:noFill/>
                    </a:ln>
                    <a:solidFill>
                      <a:srgbClr val="FFFFFF"/>
                    </a:solidFill>
                    <a:effectLst/>
                    <a:uLnTx/>
                    <a:uFillTx/>
                    <a:latin typeface="Arial"/>
                    <a:ea typeface="+mn-ea"/>
                    <a:cs typeface="+mn-cs"/>
                  </a:rPr>
                  <a:t>LENITE</a:t>
                </a:r>
                <a:r>
                  <a:rPr kumimoji="0" lang="de-DE" sz="1400" b="1" i="1" u="none" strike="noStrike" kern="0" cap="none" spc="0" normalizeH="0" baseline="0" noProof="0" dirty="0">
                    <a:ln>
                      <a:noFill/>
                    </a:ln>
                    <a:solidFill>
                      <a:srgbClr val="FFFFFF"/>
                    </a:solidFill>
                    <a:effectLst/>
                    <a:uLnTx/>
                    <a:uFillTx/>
                    <a:latin typeface="Arial"/>
                    <a:ea typeface="+mn-ea"/>
                    <a:cs typeface="+mn-cs"/>
                  </a:rPr>
                  <a:t>R</a:t>
                </a:r>
                <a:r>
                  <a:rPr kumimoji="0" lang="de-DE" sz="1400" b="1" i="1" u="none" strike="noStrike" kern="0" cap="none" spc="0" normalizeH="0" baseline="30000" noProof="0">
                    <a:ln>
                      <a:noFill/>
                    </a:ln>
                    <a:solidFill>
                      <a:srgbClr val="FFFFFF"/>
                    </a:solidFill>
                    <a:effectLst/>
                    <a:uLnTx/>
                    <a:uFillTx/>
                    <a:latin typeface="Arial"/>
                    <a:ea typeface="+mn-ea"/>
                    <a:cs typeface="+mn-cs"/>
                  </a:rPr>
                  <a:t>®</a:t>
                </a:r>
                <a:r>
                  <a:rPr kumimoji="0" lang="de-DE" sz="1400" b="1" i="1" u="none" strike="noStrike" kern="0" cap="none" spc="0" normalizeH="0" baseline="0" noProof="0">
                    <a:ln>
                      <a:noFill/>
                    </a:ln>
                    <a:solidFill>
                      <a:srgbClr val="FFFFFF"/>
                    </a:solidFill>
                    <a:effectLst/>
                    <a:uLnTx/>
                    <a:uFillTx/>
                    <a:latin typeface="Arial"/>
                    <a:ea typeface="+mn-ea"/>
                    <a:cs typeface="+mn-cs"/>
                  </a:rPr>
                  <a:t> </a:t>
                </a:r>
                <a:r>
                  <a:rPr kumimoji="0" lang="de-DE" sz="1400" b="1" i="1" u="none" strike="noStrike" kern="0" cap="none" spc="0" normalizeH="0" baseline="0" noProof="0">
                    <a:ln>
                      <a:noFill/>
                    </a:ln>
                    <a:solidFill>
                      <a:srgbClr val="C72E2D"/>
                    </a:solidFill>
                    <a:effectLst/>
                    <a:uLnTx/>
                    <a:uFillTx/>
                    <a:latin typeface="Arial"/>
                    <a:ea typeface="+mn-ea"/>
                    <a:cs typeface="+mn-cs"/>
                  </a:rPr>
                  <a:t>PAYLOAD</a:t>
                </a:r>
                <a:endParaRPr kumimoji="0" lang="de-DE" sz="1400" b="1" i="1" u="none" strike="noStrike" kern="0" cap="none" spc="0" normalizeH="0" baseline="0" noProof="0" dirty="0">
                  <a:ln>
                    <a:noFill/>
                  </a:ln>
                  <a:solidFill>
                    <a:srgbClr val="C72E2D"/>
                  </a:solidFill>
                  <a:effectLst/>
                  <a:uLnTx/>
                  <a:uFillTx/>
                  <a:latin typeface="Arial"/>
                  <a:ea typeface="+mn-ea"/>
                  <a:cs typeface="+mn-cs"/>
                </a:endParaRPr>
              </a:p>
            </p:txBody>
          </p:sp>
        </p:grpSp>
        <p:sp>
          <p:nvSpPr>
            <p:cNvPr id="85" name="Rechteck 84"/>
            <p:cNvSpPr/>
            <p:nvPr/>
          </p:nvSpPr>
          <p:spPr>
            <a:xfrm>
              <a:off x="4930774" y="5818141"/>
              <a:ext cx="175664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Payload Planning, Monitoring, Control and Analysis</a:t>
              </a:r>
              <a:endParaRPr kumimoji="0" lang="de-DE" sz="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76" name="Ellipse 75">
            <a:hlinkClick r:id="" action="ppaction://noaction"/>
          </p:cNvPr>
          <p:cNvSpPr/>
          <p:nvPr/>
        </p:nvSpPr>
        <p:spPr>
          <a:xfrm>
            <a:off x="5246582" y="1393981"/>
            <a:ext cx="200519" cy="21029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27" name="Ellipse 126">
            <a:hlinkClick r:id="" action="ppaction://noaction"/>
          </p:cNvPr>
          <p:cNvSpPr/>
          <p:nvPr/>
        </p:nvSpPr>
        <p:spPr>
          <a:xfrm>
            <a:off x="3419872" y="4117936"/>
            <a:ext cx="200519" cy="21029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24" name="Ellipse 123">
            <a:hlinkClick r:id="" action="ppaction://noaction"/>
          </p:cNvPr>
          <p:cNvSpPr/>
          <p:nvPr/>
        </p:nvSpPr>
        <p:spPr>
          <a:xfrm>
            <a:off x="4467883" y="3034238"/>
            <a:ext cx="200519" cy="21029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26" name="Ellipse 125">
            <a:hlinkClick r:id="" action="ppaction://noaction"/>
          </p:cNvPr>
          <p:cNvSpPr/>
          <p:nvPr/>
        </p:nvSpPr>
        <p:spPr>
          <a:xfrm>
            <a:off x="6159644" y="1713379"/>
            <a:ext cx="200519" cy="210299"/>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23" name="Ellipse 122">
            <a:hlinkClick r:id="" action="ppaction://noaction"/>
          </p:cNvPr>
          <p:cNvSpPr/>
          <p:nvPr/>
        </p:nvSpPr>
        <p:spPr>
          <a:xfrm>
            <a:off x="5580112" y="1995686"/>
            <a:ext cx="200519" cy="21029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Titel 2"/>
          <p:cNvSpPr txBox="1">
            <a:spLocks/>
          </p:cNvSpPr>
          <p:nvPr/>
        </p:nvSpPr>
        <p:spPr>
          <a:xfrm>
            <a:off x="115889" y="46022"/>
            <a:ext cx="7552455" cy="411956"/>
          </a:xfrm>
          <a:prstGeom prst="rect">
            <a:avLst/>
          </a:prstGeom>
        </p:spPr>
        <p:txBody>
          <a:bodyPr/>
          <a:lstStyle>
            <a:lvl1pPr algn="l" defTabSz="914400" rtl="0" eaLnBrk="1" latinLnBrk="0" hangingPunct="1">
              <a:spcBef>
                <a:spcPct val="0"/>
              </a:spcBef>
              <a:buNone/>
              <a:defRPr lang="en-GB" sz="3000" b="1" kern="1200" smtClean="0">
                <a:solidFill>
                  <a:schemeClr val="accent5"/>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700" b="1" i="0" u="none" strike="noStrike" kern="1200" cap="none" spc="0" normalizeH="0" baseline="0" noProof="0" dirty="0">
                <a:ln>
                  <a:noFill/>
                </a:ln>
                <a:solidFill>
                  <a:srgbClr val="C72E2D"/>
                </a:solidFill>
                <a:effectLst/>
                <a:uLnTx/>
                <a:uFillTx/>
                <a:latin typeface="Arial" pitchFamily="34" charset="0"/>
                <a:ea typeface="+mj-ea"/>
                <a:cs typeface="Arial" pitchFamily="34" charset="0"/>
              </a:rPr>
              <a:t>The </a:t>
            </a:r>
            <a:r>
              <a:rPr kumimoji="0" lang="de-DE" sz="2700" b="1" i="1" u="none" strike="noStrike" kern="1200" cap="none" spc="0" normalizeH="0" baseline="0" noProof="0" dirty="0">
                <a:ln>
                  <a:noFill/>
                </a:ln>
                <a:solidFill>
                  <a:srgbClr val="C72E2D"/>
                </a:solidFill>
                <a:effectLst/>
                <a:uLnTx/>
                <a:uFillTx/>
                <a:latin typeface="Arial" pitchFamily="34" charset="0"/>
                <a:ea typeface="+mj-ea"/>
                <a:cs typeface="Arial" pitchFamily="34" charset="0"/>
              </a:rPr>
              <a:t>P</a:t>
            </a:r>
            <a:r>
              <a:rPr kumimoji="0" lang="de-DE" sz="2400" b="1" i="1" u="none" strike="noStrike" kern="1200" cap="none" spc="0" normalizeH="0" baseline="0" noProof="0" dirty="0">
                <a:ln>
                  <a:noFill/>
                </a:ln>
                <a:solidFill>
                  <a:srgbClr val="C72E2D"/>
                </a:solidFill>
                <a:effectLst/>
                <a:uLnTx/>
                <a:uFillTx/>
                <a:latin typeface="Arial" pitchFamily="34" charset="0"/>
                <a:ea typeface="+mj-ea"/>
                <a:cs typeface="Arial" pitchFamily="34" charset="0"/>
              </a:rPr>
              <a:t>LENITE</a:t>
            </a:r>
            <a:r>
              <a:rPr kumimoji="0" lang="de-DE" sz="2700" b="1" i="1" u="none" strike="noStrike" kern="1200" cap="none" spc="0" normalizeH="0" baseline="0" noProof="0" dirty="0">
                <a:ln>
                  <a:noFill/>
                </a:ln>
                <a:solidFill>
                  <a:srgbClr val="C72E2D"/>
                </a:solidFill>
                <a:effectLst/>
                <a:uLnTx/>
                <a:uFillTx/>
                <a:latin typeface="Arial" pitchFamily="34" charset="0"/>
                <a:ea typeface="+mj-ea"/>
                <a:cs typeface="Arial" pitchFamily="34" charset="0"/>
              </a:rPr>
              <a:t>R</a:t>
            </a:r>
            <a:r>
              <a:rPr kumimoji="0" lang="de-DE" sz="2700" b="1" i="1" u="none" strike="noStrike" kern="1200" cap="none" spc="0" normalizeH="0" baseline="30000" noProof="0" dirty="0">
                <a:ln>
                  <a:noFill/>
                </a:ln>
                <a:solidFill>
                  <a:srgbClr val="C72E2D"/>
                </a:solidFill>
                <a:effectLst/>
                <a:uLnTx/>
                <a:uFillTx/>
                <a:latin typeface="Arial" pitchFamily="34" charset="0"/>
                <a:ea typeface="+mj-ea"/>
                <a:cs typeface="Arial" pitchFamily="34" charset="0"/>
              </a:rPr>
              <a:t>®</a:t>
            </a:r>
            <a:r>
              <a:rPr kumimoji="0" lang="de-DE" sz="2700" b="1" i="0" u="none" strike="noStrike" kern="1200" cap="none" spc="0" normalizeH="0" baseline="0" noProof="0" dirty="0">
                <a:ln>
                  <a:noFill/>
                </a:ln>
                <a:solidFill>
                  <a:srgbClr val="C72E2D"/>
                </a:solidFill>
                <a:effectLst/>
                <a:uLnTx/>
                <a:uFillTx/>
                <a:latin typeface="Arial" pitchFamily="34" charset="0"/>
                <a:ea typeface="+mj-ea"/>
                <a:cs typeface="Arial" pitchFamily="34" charset="0"/>
              </a:rPr>
              <a:t> Modules</a:t>
            </a:r>
          </a:p>
        </p:txBody>
      </p:sp>
      <p:pic>
        <p:nvPicPr>
          <p:cNvPr id="96" name="Picture 2" descr="D:\14_Icons\o_collection\o_collection_png\white\64x64\home.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97598" y="4914887"/>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 descr="D:\14_Icons\o_collection\o_collection_png\white\64x64\satellite.png">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56574" y="4914887"/>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D:\14_Icons\o_collection\o_collection_png\white\64x64\navigate_lef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74526" y="4914887"/>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5" descr="D:\14_Icons\o_collection\o_collection_png\white\64x64\navigate_righ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33502" y="4914887"/>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6" descr="D:\14_Icons\o_collection\o_collection_png\white\64x64\navigate_up.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892480" y="4914887"/>
            <a:ext cx="180000" cy="18000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7" descr="D:\14_Icons\o_collection\o_collection_png\white\64x64\cube_molecul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15550" y="4914887"/>
            <a:ext cx="180000" cy="180000"/>
          </a:xfrm>
          <a:prstGeom prst="rect">
            <a:avLst/>
          </a:prstGeom>
          <a:noFill/>
          <a:extLst>
            <a:ext uri="{909E8E84-426E-40DD-AFC4-6F175D3DCCD1}">
              <a14:hiddenFill xmlns:a14="http://schemas.microsoft.com/office/drawing/2010/main">
                <a:solidFill>
                  <a:srgbClr val="FFFFFF"/>
                </a:solidFill>
              </a14:hiddenFill>
            </a:ext>
          </a:extLst>
        </p:spPr>
      </p:pic>
      <p:sp>
        <p:nvSpPr>
          <p:cNvPr id="102" name="Interaktive Schaltfläche: Anpassen 101">
            <a:hlinkClick r:id="rId14" action="ppaction://hlinksldjump" highlightClick="1"/>
          </p:cNvPr>
          <p:cNvSpPr/>
          <p:nvPr/>
        </p:nvSpPr>
        <p:spPr>
          <a:xfrm>
            <a:off x="8115550" y="4914887"/>
            <a:ext cx="180000" cy="180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03" name="Interaktive Schaltfläche: Anpassen 102">
            <a:hlinkClick r:id="" action="ppaction://hlinkshowjump?jump=previousslide" highlightClick="1"/>
          </p:cNvPr>
          <p:cNvSpPr/>
          <p:nvPr/>
        </p:nvSpPr>
        <p:spPr>
          <a:xfrm>
            <a:off x="8374526" y="4914887"/>
            <a:ext cx="180000" cy="180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04" name="Interaktive Schaltfläche: Anpassen 103">
            <a:hlinkClick r:id="" action="ppaction://hlinkshowjump?jump=nextslide" highlightClick="1"/>
          </p:cNvPr>
          <p:cNvSpPr/>
          <p:nvPr/>
        </p:nvSpPr>
        <p:spPr>
          <a:xfrm>
            <a:off x="8633502" y="4919753"/>
            <a:ext cx="180000" cy="180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05" name="Interaktive Schaltfläche: Anpassen 104">
            <a:hlinkClick r:id="" action="ppaction://hlinkshowjump?jump=lastslideviewed" highlightClick="1"/>
          </p:cNvPr>
          <p:cNvSpPr/>
          <p:nvPr/>
        </p:nvSpPr>
        <p:spPr>
          <a:xfrm>
            <a:off x="8892480" y="4914887"/>
            <a:ext cx="180000" cy="180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3232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1800" i="1"/>
              <a:t>P</a:t>
            </a:r>
            <a:r>
              <a:rPr lang="de-DE" sz="1600" i="1"/>
              <a:t>LENITE</a:t>
            </a:r>
            <a:r>
              <a:rPr lang="de-DE" sz="1800" i="1"/>
              <a:t>R</a:t>
            </a:r>
            <a:r>
              <a:rPr lang="de-DE" sz="1800" i="1" baseline="30000"/>
              <a:t>®</a:t>
            </a:r>
            <a:r>
              <a:rPr lang="de-DE" sz="1800"/>
              <a:t> Suite Overview</a:t>
            </a:r>
            <a:endParaRPr lang="de-DE" sz="1800"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652835"/>
            <a:ext cx="5688632" cy="41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nhaltsplatzhalter 1"/>
          <p:cNvSpPr>
            <a:spLocks noGrp="1"/>
          </p:cNvSpPr>
          <p:nvPr>
            <p:ph idx="1"/>
          </p:nvPr>
        </p:nvSpPr>
        <p:spPr>
          <a:xfrm>
            <a:off x="170919" y="771550"/>
            <a:ext cx="2384858" cy="3960440"/>
          </a:xfrm>
        </p:spPr>
        <p:txBody>
          <a:bodyPr>
            <a:normAutofit/>
          </a:bodyPr>
          <a:lstStyle/>
          <a:p>
            <a:r>
              <a:rPr lang="en-US" sz="1400" dirty="0"/>
              <a:t>The </a:t>
            </a:r>
            <a:r>
              <a:rPr lang="en-US" sz="1400" b="1" i="1" dirty="0"/>
              <a:t>PLENITER</a:t>
            </a:r>
            <a:r>
              <a:rPr lang="en-US" sz="1400" b="1" i="1" baseline="30000" dirty="0"/>
              <a:t>®</a:t>
            </a:r>
            <a:r>
              <a:rPr lang="en-US" sz="1400" dirty="0"/>
              <a:t> software suite is designed on a modular basis and can be adapted to meet the needs of different operations scenarios.</a:t>
            </a:r>
          </a:p>
        </p:txBody>
      </p:sp>
    </p:spTree>
    <p:extLst>
      <p:ext uri="{BB962C8B-B14F-4D97-AF65-F5344CB8AC3E}">
        <p14:creationId xmlns:p14="http://schemas.microsoft.com/office/powerpoint/2010/main" val="422015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73AD0C8-082D-4104-88E4-ED06C532CACE}"/>
              </a:ext>
            </a:extLst>
          </p:cNvPr>
          <p:cNvSpPr>
            <a:spLocks noGrp="1"/>
          </p:cNvSpPr>
          <p:nvPr>
            <p:ph type="title"/>
          </p:nvPr>
        </p:nvSpPr>
        <p:spPr/>
        <p:txBody>
          <a:bodyPr/>
          <a:lstStyle/>
          <a:p>
            <a:r>
              <a:rPr lang="en-US" sz="1800" dirty="0"/>
              <a:t>UINTGS Link </a:t>
            </a:r>
            <a:r>
              <a:rPr lang="en-US" sz="1800" dirty="0" err="1"/>
              <a:t>Characterisation</a:t>
            </a:r>
            <a:r>
              <a:rPr lang="en-US" sz="1800" dirty="0"/>
              <a:t> – Approach and Key Parameters</a:t>
            </a:r>
            <a:endParaRPr lang="de-DE" sz="1800" dirty="0"/>
          </a:p>
        </p:txBody>
      </p:sp>
      <p:pic>
        <p:nvPicPr>
          <p:cNvPr id="4" name="Grafik 3">
            <a:extLst>
              <a:ext uri="{FF2B5EF4-FFF2-40B4-BE49-F238E27FC236}">
                <a16:creationId xmlns:a16="http://schemas.microsoft.com/office/drawing/2014/main" id="{566B1B8C-EB14-4100-9441-750D0EDD9D46}"/>
              </a:ext>
            </a:extLst>
          </p:cNvPr>
          <p:cNvPicPr>
            <a:picLocks noChangeAspect="1"/>
          </p:cNvPicPr>
          <p:nvPr/>
        </p:nvPicPr>
        <p:blipFill>
          <a:blip r:embed="rId2"/>
          <a:stretch>
            <a:fillRect/>
          </a:stretch>
        </p:blipFill>
        <p:spPr>
          <a:xfrm>
            <a:off x="1025374" y="677083"/>
            <a:ext cx="6642970" cy="4072774"/>
          </a:xfrm>
          <a:prstGeom prst="rect">
            <a:avLst/>
          </a:prstGeom>
        </p:spPr>
      </p:pic>
    </p:spTree>
    <p:extLst>
      <p:ext uri="{BB962C8B-B14F-4D97-AF65-F5344CB8AC3E}">
        <p14:creationId xmlns:p14="http://schemas.microsoft.com/office/powerpoint/2010/main" val="220214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ISYS - Space - PP2010 V2.1">
  <a:themeElements>
    <a:clrScheme name="SCISYS CORE">
      <a:dk1>
        <a:srgbClr val="1C1C1A"/>
      </a:dk1>
      <a:lt1>
        <a:srgbClr val="FFFFFF"/>
      </a:lt1>
      <a:dk2>
        <a:srgbClr val="1C1C1A"/>
      </a:dk2>
      <a:lt2>
        <a:srgbClr val="FFFFFF"/>
      </a:lt2>
      <a:accent1>
        <a:srgbClr val="F2B535"/>
      </a:accent1>
      <a:accent2>
        <a:srgbClr val="ED8C33"/>
      </a:accent2>
      <a:accent3>
        <a:srgbClr val="E95F2F"/>
      </a:accent3>
      <a:accent4>
        <a:srgbClr val="E52729"/>
      </a:accent4>
      <a:accent5>
        <a:srgbClr val="C72E2D"/>
      </a:accent5>
      <a:accent6>
        <a:srgbClr val="7A2B2E"/>
      </a:accent6>
      <a:hlink>
        <a:srgbClr val="C72E2D"/>
      </a:hlink>
      <a:folHlink>
        <a:srgbClr val="C72E2D"/>
      </a:folHlink>
    </a:clrScheme>
    <a:fontScheme name="SCISY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articipant xmlns="9db0a91e-fbae-4ebe-a5b3-87a0f5e2ec7a"/>
    <Publicly_x0020_Accessible xmlns="9db0a91e-fbae-4ebe-a5b3-87a0f5e2ec7a">true</Publicly_x0020_Accessible>
    <Public_x0020_GUID xmlns="9db0a91e-fbae-4ebe-a5b3-87a0f5e2ec7a">9202296c-9c12-4797-af54-44475cf0491b</Public_x0020_GUID>
    <Document_x0020_Type xmlns="9db0a91e-fbae-4ebe-a5b3-87a0f5e2ec7a">Industry Exchange</Document_x0020_Type>
    <Day xmlns="9db0a91e-fbae-4ebe-a5b3-87a0f5e2ec7a" xsi:nil="true"/>
    <Meeting xmlns="9db0a91e-fbae-4ebe-a5b3-87a0f5e2ec7a">62</Meeting>
    <Author0 xmlns="9db0a91e-fbae-4ebe-a5b3-87a0f5e2ec7a" xsi:nil="true"/>
    <Status xmlns="9db0a91e-fbae-4ebe-a5b3-87a0f5e2ec7a">Archived</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789B7AA327A74881602AC00F22034B" ma:contentTypeVersion="13" ma:contentTypeDescription="Create a new document." ma:contentTypeScope="" ma:versionID="ed4869713bce677265044ef90a51be00">
  <xsd:schema xmlns:xsd="http://www.w3.org/2001/XMLSchema" xmlns:xs="http://www.w3.org/2001/XMLSchema" xmlns:p="http://schemas.microsoft.com/office/2006/metadata/properties" xmlns:ns2="9db0a91e-fbae-4ebe-a5b3-87a0f5e2ec7a" xmlns:ns3="dfbd99f2-f3e4-46ef-98e0-376ae76c36e7" targetNamespace="http://schemas.microsoft.com/office/2006/metadata/properties" ma:root="true" ma:fieldsID="f97303c4f5f31a6cc0b7d5c7057c3796" ns2:_="" ns3:_="">
    <xsd:import namespace="9db0a91e-fbae-4ebe-a5b3-87a0f5e2ec7a"/>
    <xsd:import namespace="dfbd99f2-f3e4-46ef-98e0-376ae76c36e7"/>
    <xsd:element name="properties">
      <xsd:complexType>
        <xsd:sequence>
          <xsd:element name="documentManagement">
            <xsd:complexType>
              <xsd:all>
                <xsd:element ref="ns2:Document_x0020_Type" minOccurs="0"/>
                <xsd:element ref="ns2:Meeting" minOccurs="0"/>
                <xsd:element ref="ns2:Participant" minOccurs="0"/>
                <xsd:element ref="ns2:Author0" minOccurs="0"/>
                <xsd:element ref="ns2:Day" minOccurs="0"/>
                <xsd:element ref="ns2:Status"/>
                <xsd:element ref="ns2:Public_x0020_GUID" minOccurs="0"/>
                <xsd:element ref="ns2:Publicly_x0020_Accessibl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b0a91e-fbae-4ebe-a5b3-87a0f5e2ec7a" elementFormDefault="qualified">
    <xsd:import namespace="http://schemas.microsoft.com/office/2006/documentManagement/types"/>
    <xsd:import namespace="http://schemas.microsoft.com/office/infopath/2007/PartnerControls"/>
    <xsd:element name="Document_x0020_Type" ma:index="8" nillable="true" ma:displayName="Document Type" ma:default="Agenda" ma:format="Dropdown" ma:internalName="Document_x0020_Type">
      <xsd:simpleType>
        <xsd:restriction base="dms:Choice">
          <xsd:enumeration value="Agenda"/>
          <xsd:enumeration value="Annual Report"/>
          <xsd:enumeration value="Communique"/>
          <xsd:enumeration value="Communication Asset"/>
          <xsd:enumeration value="Cross Support Mission Model"/>
          <xsd:enumeration value="Delegates"/>
          <xsd:enumeration value="Executive Summary"/>
          <xsd:enumeration value="Final Act"/>
          <xsd:enumeration value="IOAG Management"/>
          <xsd:enumeration value="Liasion"/>
          <xsd:enumeration value="Minutes"/>
          <xsd:enumeration value="Proposal"/>
          <xsd:enumeration value="Published Papers"/>
          <xsd:enumeration value="Recommendation"/>
          <xsd:enumeration value="Reference"/>
          <xsd:enumeration value="Report"/>
          <xsd:enumeration value="Resolution"/>
          <xsd:enumeration value="Services and Standards"/>
          <xsd:enumeration value="Service Infusion Status"/>
          <xsd:enumeration value="Standards Infusion"/>
          <xsd:enumeration value="Terms of Reference"/>
          <xsd:enumeration value="Tracking Asset"/>
          <xsd:enumeration value="Work Plan"/>
        </xsd:restriction>
      </xsd:simpleType>
    </xsd:element>
    <xsd:element name="Meeting" ma:index="9" nillable="true" ma:displayName="Meeting" ma:list="{acbe1a8b-044d-4bc8-b741-c87a06e6d55c}" ma:internalName="Meeting" ma:showField="Title">
      <xsd:simpleType>
        <xsd:restriction base="dms:Lookup"/>
      </xsd:simpleType>
    </xsd:element>
    <xsd:element name="Participant" ma:index="10" nillable="true" ma:displayName="Participant" ma:list="{d2184e6f-6d30-4de7-ab76-174f3be2a034}" ma:internalName="Participant" ma:showField="Abbreviation">
      <xsd:complexType>
        <xsd:complexContent>
          <xsd:extension base="dms:MultiChoiceLookup">
            <xsd:sequence>
              <xsd:element name="Value" type="dms:Lookup" maxOccurs="unbounded" minOccurs="0" nillable="true"/>
            </xsd:sequence>
          </xsd:extension>
        </xsd:complexContent>
      </xsd:complexType>
    </xsd:element>
    <xsd:element name="Author0" ma:index="11" nillable="true" ma:displayName="Author" ma:internalName="Author0">
      <xsd:simpleType>
        <xsd:restriction base="dms:Text">
          <xsd:maxLength value="255"/>
        </xsd:restriction>
      </xsd:simpleType>
    </xsd:element>
    <xsd:element name="Day" ma:index="12" nillable="true" ma:displayName="Day" ma:internalName="Day">
      <xsd:simpleType>
        <xsd:restriction base="dms:Text">
          <xsd:maxLength value="255"/>
        </xsd:restriction>
      </xsd:simpleType>
    </xsd:element>
    <xsd:element name="Status" ma:index="13" ma:displayName="Status" ma:default="Draft" ma:format="Dropdown" ma:internalName="Status">
      <xsd:simpleType>
        <xsd:restriction base="dms:Choice">
          <xsd:enumeration value="Draft"/>
          <xsd:enumeration value="Pending Approval"/>
          <xsd:enumeration value="Final"/>
        </xsd:restriction>
      </xsd:simpleType>
    </xsd:element>
    <xsd:element name="Public_x0020_GUID" ma:index="14" nillable="true" ma:displayName="Public GUID" ma:hidden="true" ma:internalName="Public_x0020_GUID" ma:readOnly="false">
      <xsd:simpleType>
        <xsd:restriction base="dms:Text">
          <xsd:maxLength value="100"/>
        </xsd:restriction>
      </xsd:simpleType>
    </xsd:element>
    <xsd:element name="Publicly_x0020_Accessible" ma:index="15" nillable="true" ma:displayName="Publicly Accessible" ma:default="1" ma:internalName="Publicly_x0020_Accessibl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fbd99f2-f3e4-46ef-98e0-376ae76c36e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FD63B0-295D-452A-83B2-B25503BB15CB}"/>
</file>

<file path=customXml/itemProps2.xml><?xml version="1.0" encoding="utf-8"?>
<ds:datastoreItem xmlns:ds="http://schemas.openxmlformats.org/officeDocument/2006/customXml" ds:itemID="{F3D483CD-227A-4D41-8BA5-3FAC925E08D0}"/>
</file>

<file path=customXml/itemProps3.xml><?xml version="1.0" encoding="utf-8"?>
<ds:datastoreItem xmlns:ds="http://schemas.openxmlformats.org/officeDocument/2006/customXml" ds:itemID="{3DFDD630-CEA6-4095-8781-E6CAF317D2B0}"/>
</file>

<file path=docProps/app.xml><?xml version="1.0" encoding="utf-8"?>
<Properties xmlns="http://schemas.openxmlformats.org/officeDocument/2006/extended-properties" xmlns:vt="http://schemas.openxmlformats.org/officeDocument/2006/docPropsVTypes">
  <TotalTime>0</TotalTime>
  <Words>567</Words>
  <Application>Microsoft Office PowerPoint</Application>
  <PresentationFormat>On-screen Show (16:9)</PresentationFormat>
  <Paragraphs>75</Paragraphs>
  <Slides>10</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SCISYS - Space - PP2010 V2.1</vt:lpstr>
      <vt:lpstr>IOAG – Industry Exchange Workshop</vt:lpstr>
      <vt:lpstr>Control Centre Point of View</vt:lpstr>
      <vt:lpstr>Improvement ideas</vt:lpstr>
      <vt:lpstr>Satellite Roaming</vt:lpstr>
      <vt:lpstr>Related SCISYS activities</vt:lpstr>
      <vt:lpstr>Backup slides</vt:lpstr>
      <vt:lpstr>PowerPoint Presentation</vt:lpstr>
      <vt:lpstr>PLENITER® Suite Overview</vt:lpstr>
      <vt:lpstr>UINTGS Link Characterisation – Approach and Key Parameters</vt:lpstr>
      <vt:lpstr>ISS Pass – Doppler Frequency Offset and Change Rate</vt:lpstr>
    </vt:vector>
  </TitlesOfParts>
  <Company>SCISYS Deutschland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IOAG</cp:lastModifiedBy>
  <cp:revision>505</cp:revision>
  <cp:lastPrinted>2015-03-12T13:19:56Z</cp:lastPrinted>
  <dcterms:created xsi:type="dcterms:W3CDTF">2014-05-09T11:34:49Z</dcterms:created>
  <dcterms:modified xsi:type="dcterms:W3CDTF">2019-09-17T09:53:40Z</dcterms:modified>
  <cp:contentStatus>Archived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0x01010076789B7AA327A74881602AC00F22034B</vt:lpwstr>
  </property>
</Properties>
</file>